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30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9840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194269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278537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150351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70327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358364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15803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393987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48700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290050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F6ED5BD-D095-481C-88BD-A81657063B4C}" type="datetimeFigureOut">
              <a:rPr kumimoji="1" lang="ja-JP" altLang="en-US" smtClean="0"/>
              <a:t>2021/1/15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92130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F6ED5BD-D095-481C-88BD-A81657063B4C}" type="datetimeFigureOut">
              <a:rPr kumimoji="1" lang="ja-JP" altLang="en-US" smtClean="0"/>
              <a:t>2021/1/15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4AE0729-BE20-4D9D-84EF-68B2BE5CF9A8}" type="slidenum">
              <a:rPr kumimoji="1" lang="ja-JP" altLang="en-US" smtClean="0"/>
              <a:t>‹#›</a:t>
            </a:fld>
            <a:endParaRPr kumimoji="1" lang="ja-JP" altLang="en-US"/>
          </a:p>
        </p:txBody>
      </p:sp>
    </p:spTree>
    <p:extLst>
      <p:ext uri="{BB962C8B-B14F-4D97-AF65-F5344CB8AC3E}">
        <p14:creationId xmlns:p14="http://schemas.microsoft.com/office/powerpoint/2010/main" val="2137658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a:xfrm>
            <a:off x="312433" y="247650"/>
            <a:ext cx="5640692" cy="5632311"/>
          </a:xfrm>
          <a:prstGeom prst="rect">
            <a:avLst/>
          </a:prstGeom>
          <a:noFill/>
        </p:spPr>
        <p:txBody>
          <a:bodyPr wrap="square" rtlCol="0">
            <a:spAutoFit/>
          </a:bodyPr>
          <a:lstStyle/>
          <a:p>
            <a:pPr>
              <a:lnSpc>
                <a:spcPct val="150000"/>
              </a:lnSpc>
            </a:pPr>
            <a:r>
              <a:rPr kumimoji="1" lang="en-US" altLang="ja-JP" sz="8000" dirty="0" smtClean="0">
                <a:solidFill>
                  <a:schemeClr val="bg1">
                    <a:lumMod val="95000"/>
                  </a:schemeClr>
                </a:solidFill>
                <a:latin typeface="HGS創英角ｺﾞｼｯｸUB" panose="020B0900000000000000" pitchFamily="50" charset="-128"/>
                <a:ea typeface="HGS創英角ｺﾞｼｯｸUB" panose="020B0900000000000000" pitchFamily="50" charset="-128"/>
              </a:rPr>
              <a:t>W</a:t>
            </a:r>
            <a:r>
              <a:rPr kumimoji="1" lang="en-US" altLang="ja-JP" sz="4000" dirty="0" smtClean="0">
                <a:solidFill>
                  <a:schemeClr val="bg1">
                    <a:lumMod val="95000"/>
                  </a:schemeClr>
                </a:solidFill>
                <a:latin typeface="HGS創英角ｺﾞｼｯｸUB" panose="020B0900000000000000" pitchFamily="50" charset="-128"/>
                <a:ea typeface="HGS創英角ｺﾞｼｯｸUB" panose="020B0900000000000000" pitchFamily="50" charset="-128"/>
              </a:rPr>
              <a:t>eb</a:t>
            </a:r>
          </a:p>
          <a:p>
            <a:pPr>
              <a:lnSpc>
                <a:spcPct val="150000"/>
              </a:lnSpc>
            </a:pPr>
            <a:r>
              <a:rPr kumimoji="1" lang="en-US" altLang="ja-JP" sz="8000" dirty="0" smtClean="0">
                <a:solidFill>
                  <a:schemeClr val="bg1">
                    <a:lumMod val="95000"/>
                  </a:schemeClr>
                </a:solidFill>
                <a:latin typeface="HGS創英角ｺﾞｼｯｸUB" panose="020B0900000000000000" pitchFamily="50" charset="-128"/>
                <a:ea typeface="HGS創英角ｺﾞｼｯｸUB" panose="020B0900000000000000" pitchFamily="50" charset="-128"/>
              </a:rPr>
              <a:t>C</a:t>
            </a:r>
            <a:r>
              <a:rPr kumimoji="1" lang="en-US" altLang="ja-JP" sz="4000" dirty="0" smtClean="0">
                <a:solidFill>
                  <a:schemeClr val="bg1">
                    <a:lumMod val="95000"/>
                  </a:schemeClr>
                </a:solidFill>
                <a:latin typeface="HGS創英角ｺﾞｼｯｸUB" panose="020B0900000000000000" pitchFamily="50" charset="-128"/>
                <a:ea typeface="HGS創英角ｺﾞｼｯｸUB" panose="020B0900000000000000" pitchFamily="50" charset="-128"/>
              </a:rPr>
              <a:t>ommunication</a:t>
            </a:r>
          </a:p>
          <a:p>
            <a:pPr>
              <a:lnSpc>
                <a:spcPct val="150000"/>
              </a:lnSpc>
            </a:pPr>
            <a:r>
              <a:rPr kumimoji="1" lang="en-US" altLang="ja-JP" sz="8000" dirty="0" smtClean="0">
                <a:solidFill>
                  <a:schemeClr val="bg1">
                    <a:lumMod val="95000"/>
                  </a:schemeClr>
                </a:solidFill>
                <a:latin typeface="HGS創英角ｺﾞｼｯｸUB" panose="020B0900000000000000" pitchFamily="50" charset="-128"/>
                <a:ea typeface="HGS創英角ｺﾞｼｯｸUB" panose="020B0900000000000000" pitchFamily="50" charset="-128"/>
              </a:rPr>
              <a:t>T</a:t>
            </a:r>
            <a:r>
              <a:rPr kumimoji="1" lang="en-US" altLang="ja-JP" sz="4000" dirty="0" smtClean="0">
                <a:solidFill>
                  <a:schemeClr val="bg1">
                    <a:lumMod val="95000"/>
                  </a:schemeClr>
                </a:solidFill>
                <a:latin typeface="HGS創英角ｺﾞｼｯｸUB" panose="020B0900000000000000" pitchFamily="50" charset="-128"/>
                <a:ea typeface="HGS創英角ｺﾞｼｯｸUB" panose="020B0900000000000000" pitchFamily="50" charset="-128"/>
              </a:rPr>
              <a:t>ool</a:t>
            </a:r>
            <a:endParaRPr kumimoji="1" lang="ja-JP" altLang="en-US" sz="4000" dirty="0">
              <a:solidFill>
                <a:schemeClr val="bg1">
                  <a:lumMod val="95000"/>
                </a:schemeClr>
              </a:solidFill>
              <a:latin typeface="HGS創英角ｺﾞｼｯｸUB" panose="020B0900000000000000" pitchFamily="50" charset="-128"/>
              <a:ea typeface="HGS創英角ｺﾞｼｯｸUB" panose="020B0900000000000000" pitchFamily="50" charset="-128"/>
            </a:endParaRPr>
          </a:p>
        </p:txBody>
      </p:sp>
      <p:sp>
        <p:nvSpPr>
          <p:cNvPr id="28" name="正方形/長方形 27"/>
          <p:cNvSpPr/>
          <p:nvPr/>
        </p:nvSpPr>
        <p:spPr>
          <a:xfrm>
            <a:off x="1028700" y="3400425"/>
            <a:ext cx="5476875" cy="199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941" y="3526676"/>
            <a:ext cx="4855792" cy="533311"/>
          </a:xfrm>
          <a:prstGeom prst="rect">
            <a:avLst/>
          </a:prstGeom>
        </p:spPr>
      </p:pic>
      <p:sp>
        <p:nvSpPr>
          <p:cNvPr id="5" name="正方形/長方形 4"/>
          <p:cNvSpPr/>
          <p:nvPr/>
        </p:nvSpPr>
        <p:spPr>
          <a:xfrm>
            <a:off x="0" y="6248399"/>
            <a:ext cx="7559675" cy="4438967"/>
          </a:xfrm>
          <a:prstGeom prst="rect">
            <a:avLst/>
          </a:prstGeom>
          <a:solidFill>
            <a:srgbClr val="FF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a:off x="1312558" y="4324350"/>
            <a:ext cx="4934559" cy="0"/>
          </a:xfrm>
          <a:prstGeom prst="line">
            <a:avLst/>
          </a:prstGeom>
          <a:ln w="38100">
            <a:solidFill>
              <a:srgbClr val="FF5E75"/>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516165" y="4493734"/>
            <a:ext cx="4527345" cy="646331"/>
          </a:xfrm>
          <a:prstGeom prst="rect">
            <a:avLst/>
          </a:prstGeom>
          <a:noFill/>
        </p:spPr>
        <p:txBody>
          <a:bodyPr wrap="square" rtlCol="0">
            <a:spAutoFit/>
          </a:bodyPr>
          <a:lstStyle/>
          <a:p>
            <a:pPr algn="ctr"/>
            <a:r>
              <a:rPr kumimoji="1" lang="ja-JP" altLang="en-US" b="1" dirty="0" smtClean="0"/>
              <a:t>製品のご案内</a:t>
            </a:r>
            <a:endParaRPr kumimoji="1" lang="en-US" altLang="ja-JP" b="1" dirty="0" smtClean="0"/>
          </a:p>
          <a:p>
            <a:pPr algn="ctr"/>
            <a:r>
              <a:rPr kumimoji="1" lang="ja-JP" altLang="en-US" b="1" dirty="0" smtClean="0"/>
              <a:t>オンライン化への取組実践のご紹介</a:t>
            </a:r>
            <a:endParaRPr kumimoji="1" lang="ja-JP" altLang="en-US" b="1" dirty="0"/>
          </a:p>
        </p:txBody>
      </p:sp>
      <p:sp>
        <p:nvSpPr>
          <p:cNvPr id="23" name="テキスト ボックス 22"/>
          <p:cNvSpPr txBox="1"/>
          <p:nvPr/>
        </p:nvSpPr>
        <p:spPr>
          <a:xfrm>
            <a:off x="503237" y="6435146"/>
            <a:ext cx="6553200" cy="3416320"/>
          </a:xfrm>
          <a:prstGeom prst="rect">
            <a:avLst/>
          </a:prstGeom>
          <a:noFill/>
        </p:spPr>
        <p:txBody>
          <a:bodyPr wrap="square" rtlCol="0">
            <a:spAutoFit/>
          </a:bodyPr>
          <a:lstStyle/>
          <a:p>
            <a:pPr algn="ctr">
              <a:lnSpc>
                <a:spcPct val="170000"/>
              </a:lnSpc>
            </a:pPr>
            <a:r>
              <a:rPr kumimoji="1" lang="ja-JP" altLang="en-US" sz="1200" b="1" dirty="0">
                <a:solidFill>
                  <a:schemeClr val="bg1"/>
                </a:solidFill>
                <a:latin typeface="+mn-ea"/>
              </a:rPr>
              <a:t>ついに「おりこうシリーズ」に</a:t>
            </a:r>
            <a:r>
              <a:rPr kumimoji="1" lang="en-US" altLang="ja-JP" sz="1200" b="1" dirty="0">
                <a:solidFill>
                  <a:schemeClr val="bg1"/>
                </a:solidFill>
                <a:latin typeface="+mn-ea"/>
              </a:rPr>
              <a:t>Web</a:t>
            </a:r>
            <a:r>
              <a:rPr kumimoji="1" lang="ja-JP" altLang="en-US" sz="1200" b="1" dirty="0">
                <a:solidFill>
                  <a:schemeClr val="bg1"/>
                </a:solidFill>
                <a:latin typeface="+mn-ea"/>
              </a:rPr>
              <a:t>コミュニケーションツールが登場しました！</a:t>
            </a:r>
          </a:p>
          <a:p>
            <a:pPr algn="ctr">
              <a:lnSpc>
                <a:spcPct val="170000"/>
              </a:lnSpc>
            </a:pPr>
            <a:r>
              <a:rPr kumimoji="1" lang="ja-JP" altLang="en-US" sz="1200" b="1" dirty="0">
                <a:solidFill>
                  <a:schemeClr val="bg1"/>
                </a:solidFill>
                <a:latin typeface="+mn-ea"/>
              </a:rPr>
              <a:t>ブラウザで動作するため、アプリのインストールやアカウント登録などの</a:t>
            </a:r>
          </a:p>
          <a:p>
            <a:pPr algn="ctr">
              <a:lnSpc>
                <a:spcPct val="170000"/>
              </a:lnSpc>
            </a:pPr>
            <a:r>
              <a:rPr kumimoji="1" lang="ja-JP" altLang="en-US" sz="1200" b="1" dirty="0">
                <a:solidFill>
                  <a:schemeClr val="bg1"/>
                </a:solidFill>
                <a:latin typeface="+mn-ea"/>
              </a:rPr>
              <a:t>事前準備は一切不要で、すぐにご利用いただけます</a:t>
            </a:r>
            <a:r>
              <a:rPr kumimoji="1" lang="ja-JP" altLang="en-US" sz="1200" b="1" dirty="0" smtClean="0">
                <a:solidFill>
                  <a:schemeClr val="bg1"/>
                </a:solidFill>
                <a:latin typeface="+mn-ea"/>
              </a:rPr>
              <a:t>。</a:t>
            </a:r>
            <a:endParaRPr kumimoji="1" lang="en-US" altLang="ja-JP" sz="1200" b="1" dirty="0" smtClean="0">
              <a:solidFill>
                <a:schemeClr val="bg1"/>
              </a:solidFill>
              <a:latin typeface="+mn-ea"/>
            </a:endParaRPr>
          </a:p>
          <a:p>
            <a:pPr algn="ctr">
              <a:lnSpc>
                <a:spcPct val="170000"/>
              </a:lnSpc>
            </a:pPr>
            <a:endParaRPr kumimoji="1" lang="ja-JP" altLang="en-US" sz="1200" b="1" dirty="0">
              <a:solidFill>
                <a:schemeClr val="bg1"/>
              </a:solidFill>
              <a:latin typeface="+mn-ea"/>
            </a:endParaRPr>
          </a:p>
          <a:p>
            <a:pPr algn="ctr">
              <a:lnSpc>
                <a:spcPct val="170000"/>
              </a:lnSpc>
            </a:pPr>
            <a:r>
              <a:rPr kumimoji="1" lang="ja-JP" altLang="en-US" sz="1200" b="1" dirty="0">
                <a:solidFill>
                  <a:schemeClr val="bg1"/>
                </a:solidFill>
                <a:latin typeface="+mn-ea"/>
              </a:rPr>
              <a:t>ホームページメーカーが提供する</a:t>
            </a:r>
            <a:r>
              <a:rPr kumimoji="1" lang="en-US" altLang="ja-JP" sz="1200" b="1" dirty="0">
                <a:solidFill>
                  <a:schemeClr val="bg1"/>
                </a:solidFill>
                <a:latin typeface="+mn-ea"/>
              </a:rPr>
              <a:t>Web</a:t>
            </a:r>
            <a:r>
              <a:rPr kumimoji="1" lang="ja-JP" altLang="en-US" sz="1200" b="1" dirty="0">
                <a:solidFill>
                  <a:schemeClr val="bg1"/>
                </a:solidFill>
                <a:latin typeface="+mn-ea"/>
              </a:rPr>
              <a:t>コミュニケーションツールということもあり、</a:t>
            </a:r>
          </a:p>
          <a:p>
            <a:pPr algn="ctr">
              <a:lnSpc>
                <a:spcPct val="170000"/>
              </a:lnSpc>
            </a:pPr>
            <a:r>
              <a:rPr kumimoji="1" lang="ja-JP" altLang="en-US" sz="1200" b="1" dirty="0">
                <a:solidFill>
                  <a:schemeClr val="bg1"/>
                </a:solidFill>
                <a:latin typeface="+mn-ea"/>
              </a:rPr>
              <a:t>ホームページとの親和性がとても高いことが特徴です。</a:t>
            </a:r>
          </a:p>
          <a:p>
            <a:pPr algn="ctr">
              <a:lnSpc>
                <a:spcPct val="170000"/>
              </a:lnSpc>
            </a:pPr>
            <a:r>
              <a:rPr kumimoji="1" lang="ja-JP" altLang="en-US" sz="1200" b="1" dirty="0">
                <a:solidFill>
                  <a:schemeClr val="bg1"/>
                </a:solidFill>
                <a:latin typeface="+mn-ea"/>
              </a:rPr>
              <a:t>一般的な</a:t>
            </a:r>
            <a:r>
              <a:rPr kumimoji="1" lang="en-US" altLang="ja-JP" sz="1200" b="1" dirty="0">
                <a:solidFill>
                  <a:schemeClr val="bg1"/>
                </a:solidFill>
                <a:latin typeface="+mn-ea"/>
              </a:rPr>
              <a:t>Web</a:t>
            </a:r>
            <a:r>
              <a:rPr kumimoji="1" lang="ja-JP" altLang="en-US" sz="1200" b="1" dirty="0">
                <a:solidFill>
                  <a:schemeClr val="bg1"/>
                </a:solidFill>
                <a:latin typeface="+mn-ea"/>
              </a:rPr>
              <a:t>コミュニケーションツールの機能は一通り搭載していますが、</a:t>
            </a:r>
          </a:p>
          <a:p>
            <a:pPr algn="ctr">
              <a:lnSpc>
                <a:spcPct val="170000"/>
              </a:lnSpc>
            </a:pPr>
            <a:r>
              <a:rPr kumimoji="1" lang="ja-JP" altLang="en-US" sz="1200" b="1" dirty="0">
                <a:solidFill>
                  <a:schemeClr val="bg1"/>
                </a:solidFill>
                <a:latin typeface="+mn-ea"/>
              </a:rPr>
              <a:t>おりこうオンラインに</a:t>
            </a:r>
            <a:r>
              <a:rPr kumimoji="1" lang="ja-JP" altLang="en-US" sz="1200" b="1" dirty="0" smtClean="0">
                <a:solidFill>
                  <a:schemeClr val="bg1"/>
                </a:solidFill>
                <a:latin typeface="+mn-ea"/>
              </a:rPr>
              <a:t>しかない新しい機能</a:t>
            </a:r>
            <a:r>
              <a:rPr kumimoji="1" lang="ja-JP" altLang="en-US" sz="1200" b="1" dirty="0">
                <a:solidFill>
                  <a:schemeClr val="bg1"/>
                </a:solidFill>
                <a:latin typeface="+mn-ea"/>
              </a:rPr>
              <a:t>も搭載しております</a:t>
            </a:r>
            <a:r>
              <a:rPr kumimoji="1" lang="ja-JP" altLang="en-US" sz="1200" b="1" dirty="0" smtClean="0">
                <a:solidFill>
                  <a:schemeClr val="bg1"/>
                </a:solidFill>
                <a:latin typeface="+mn-ea"/>
              </a:rPr>
              <a:t>。</a:t>
            </a:r>
            <a:endParaRPr kumimoji="1" lang="en-US" altLang="ja-JP" sz="1200" b="1" dirty="0" smtClean="0">
              <a:solidFill>
                <a:schemeClr val="bg1"/>
              </a:solidFill>
              <a:latin typeface="+mn-ea"/>
            </a:endParaRPr>
          </a:p>
          <a:p>
            <a:pPr algn="ctr">
              <a:lnSpc>
                <a:spcPct val="170000"/>
              </a:lnSpc>
            </a:pPr>
            <a:endParaRPr kumimoji="1" lang="en-US" altLang="ja-JP" sz="1200" b="1" dirty="0">
              <a:solidFill>
                <a:schemeClr val="bg1"/>
              </a:solidFill>
              <a:latin typeface="+mn-ea"/>
            </a:endParaRPr>
          </a:p>
          <a:p>
            <a:pPr algn="ctr">
              <a:lnSpc>
                <a:spcPct val="170000"/>
              </a:lnSpc>
            </a:pPr>
            <a:r>
              <a:rPr kumimoji="1" lang="ja-JP" altLang="en-US" sz="1200" b="1" dirty="0">
                <a:solidFill>
                  <a:schemeClr val="bg1"/>
                </a:solidFill>
                <a:latin typeface="+mn-ea"/>
              </a:rPr>
              <a:t>まずは無料体験版でお試しください！</a:t>
            </a:r>
          </a:p>
          <a:p>
            <a:endParaRPr kumimoji="1" lang="ja-JP" altLang="en-US" sz="1200" dirty="0"/>
          </a:p>
        </p:txBody>
      </p:sp>
      <p:grpSp>
        <p:nvGrpSpPr>
          <p:cNvPr id="29" name="グループ化 28"/>
          <p:cNvGrpSpPr/>
          <p:nvPr/>
        </p:nvGrpSpPr>
        <p:grpSpPr>
          <a:xfrm>
            <a:off x="4254500" y="8857379"/>
            <a:ext cx="3053570" cy="1535760"/>
            <a:chOff x="4445000" y="8857379"/>
            <a:chExt cx="3053570" cy="1535760"/>
          </a:xfrm>
        </p:grpSpPr>
        <p:grpSp>
          <p:nvGrpSpPr>
            <p:cNvPr id="22" name="グループ化 21"/>
            <p:cNvGrpSpPr/>
            <p:nvPr/>
          </p:nvGrpSpPr>
          <p:grpSpPr>
            <a:xfrm>
              <a:off x="5734052" y="8857379"/>
              <a:ext cx="1764518" cy="1473949"/>
              <a:chOff x="6121334" y="7155701"/>
              <a:chExt cx="1336844" cy="1473949"/>
            </a:xfrm>
          </p:grpSpPr>
          <p:sp>
            <p:nvSpPr>
              <p:cNvPr id="13" name="星 32 12"/>
              <p:cNvSpPr/>
              <p:nvPr/>
            </p:nvSpPr>
            <p:spPr>
              <a:xfrm>
                <a:off x="6121334" y="7155701"/>
                <a:ext cx="1336844" cy="1473949"/>
              </a:xfrm>
              <a:prstGeom prst="star32">
                <a:avLst>
                  <a:gd name="adj" fmla="val 4689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207937" y="7420026"/>
                <a:ext cx="1209951" cy="900246"/>
              </a:xfrm>
              <a:prstGeom prst="rect">
                <a:avLst/>
              </a:prstGeom>
              <a:noFill/>
            </p:spPr>
            <p:txBody>
              <a:bodyPr wrap="square" rtlCol="0">
                <a:spAutoFit/>
              </a:bodyPr>
              <a:lstStyle/>
              <a:p>
                <a:pPr algn="ctr">
                  <a:lnSpc>
                    <a:spcPts val="2100"/>
                  </a:lnSpc>
                </a:pPr>
                <a:r>
                  <a:rPr kumimoji="1" lang="ja-JP" altLang="en-US" sz="1500" b="1" dirty="0" smtClean="0">
                    <a:ln w="0">
                      <a:noFill/>
                    </a:ln>
                    <a:solidFill>
                      <a:srgbClr val="FF5E75"/>
                    </a:solidFill>
                    <a:latin typeface="+mn-ea"/>
                  </a:rPr>
                  <a:t>会議、商談、</a:t>
                </a:r>
                <a:endParaRPr kumimoji="1" lang="en-US" altLang="ja-JP" sz="1500" b="1" dirty="0" smtClean="0">
                  <a:ln w="0">
                    <a:noFill/>
                  </a:ln>
                  <a:solidFill>
                    <a:srgbClr val="FF5E75"/>
                  </a:solidFill>
                  <a:latin typeface="+mn-ea"/>
                </a:endParaRPr>
              </a:p>
              <a:p>
                <a:pPr algn="ctr">
                  <a:lnSpc>
                    <a:spcPts val="2100"/>
                  </a:lnSpc>
                </a:pPr>
                <a:r>
                  <a:rPr kumimoji="1" lang="ja-JP" altLang="en-US" sz="1500" b="1" dirty="0" smtClean="0">
                    <a:ln w="0">
                      <a:noFill/>
                    </a:ln>
                    <a:solidFill>
                      <a:srgbClr val="FF5E75"/>
                    </a:solidFill>
                    <a:latin typeface="+mn-ea"/>
                  </a:rPr>
                  <a:t>面接、面会など</a:t>
                </a:r>
                <a:endParaRPr kumimoji="1" lang="en-US" altLang="ja-JP" sz="1500" b="1" dirty="0" smtClean="0">
                  <a:ln w="0">
                    <a:noFill/>
                  </a:ln>
                  <a:solidFill>
                    <a:srgbClr val="FF5E75"/>
                  </a:solidFill>
                  <a:latin typeface="+mn-ea"/>
                </a:endParaRPr>
              </a:p>
              <a:p>
                <a:pPr algn="ctr">
                  <a:lnSpc>
                    <a:spcPts val="2100"/>
                  </a:lnSpc>
                </a:pPr>
                <a:r>
                  <a:rPr kumimoji="1" lang="ja-JP" altLang="en-US" sz="1500" b="1" dirty="0" smtClean="0">
                    <a:ln w="0">
                      <a:noFill/>
                    </a:ln>
                    <a:solidFill>
                      <a:srgbClr val="FF5E75"/>
                    </a:solidFill>
                    <a:latin typeface="+mn-ea"/>
                  </a:rPr>
                  <a:t>幅広く活用可能</a:t>
                </a:r>
                <a:endParaRPr kumimoji="1" lang="ja-JP" altLang="en-US" sz="1500" b="1" dirty="0">
                  <a:ln w="0">
                    <a:noFill/>
                  </a:ln>
                  <a:solidFill>
                    <a:srgbClr val="FF5E75"/>
                  </a:solidFill>
                  <a:latin typeface="+mn-ea"/>
                </a:endParaRPr>
              </a:p>
            </p:txBody>
          </p:sp>
        </p:grpSp>
        <p:sp>
          <p:nvSpPr>
            <p:cNvPr id="24" name="四角形吹き出し 23"/>
            <p:cNvSpPr/>
            <p:nvPr/>
          </p:nvSpPr>
          <p:spPr>
            <a:xfrm>
              <a:off x="4445000" y="9913480"/>
              <a:ext cx="1350180" cy="479659"/>
            </a:xfrm>
            <a:prstGeom prst="wedgeRectCallout">
              <a:avLst>
                <a:gd name="adj1" fmla="val 87364"/>
                <a:gd name="adj2" fmla="val 483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FF5E75"/>
                  </a:solidFill>
                </a:rPr>
                <a:t>オンライン化できます！</a:t>
              </a:r>
              <a:endParaRPr kumimoji="1" lang="ja-JP" altLang="en-US" sz="1400" b="1" dirty="0">
                <a:solidFill>
                  <a:srgbClr val="FF5E75"/>
                </a:solidFill>
              </a:endParaRPr>
            </a:p>
          </p:txBody>
        </p:sp>
      </p:grpSp>
    </p:spTree>
    <p:extLst>
      <p:ext uri="{BB962C8B-B14F-4D97-AF65-F5344CB8AC3E}">
        <p14:creationId xmlns:p14="http://schemas.microsoft.com/office/powerpoint/2010/main" val="992510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019613" y="1270083"/>
            <a:ext cx="2079323" cy="2637695"/>
          </a:xfrm>
          <a:prstGeom prst="rect">
            <a:avLst/>
          </a:prstGeom>
        </p:spPr>
      </p:pic>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139051" y="2769265"/>
            <a:ext cx="2697180" cy="1389032"/>
          </a:xfrm>
          <a:prstGeom prst="rect">
            <a:avLst/>
          </a:prstGeom>
        </p:spPr>
      </p:pic>
      <p:grpSp>
        <p:nvGrpSpPr>
          <p:cNvPr id="30" name="グループ化 29"/>
          <p:cNvGrpSpPr/>
          <p:nvPr/>
        </p:nvGrpSpPr>
        <p:grpSpPr>
          <a:xfrm>
            <a:off x="185058" y="257628"/>
            <a:ext cx="4582885" cy="369332"/>
            <a:chOff x="185058" y="257628"/>
            <a:chExt cx="4582885" cy="369332"/>
          </a:xfrm>
        </p:grpSpPr>
        <p:sp>
          <p:nvSpPr>
            <p:cNvPr id="29" name="正方形/長方形 28"/>
            <p:cNvSpPr/>
            <p:nvPr/>
          </p:nvSpPr>
          <p:spPr>
            <a:xfrm>
              <a:off x="239486" y="261261"/>
              <a:ext cx="4528457" cy="348342"/>
            </a:xfrm>
            <a:prstGeom prst="rect">
              <a:avLst/>
            </a:prstGeom>
            <a:solidFill>
              <a:srgbClr val="FF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85058" y="257628"/>
              <a:ext cx="3135086" cy="369332"/>
            </a:xfrm>
            <a:prstGeom prst="rect">
              <a:avLst/>
            </a:prstGeom>
            <a:noFill/>
          </p:spPr>
          <p:txBody>
            <a:bodyPr wrap="square" rtlCol="0">
              <a:spAutoFit/>
            </a:bodyPr>
            <a:lstStyle/>
            <a:p>
              <a:r>
                <a:rPr kumimoji="1" lang="ja-JP" altLang="en-US" b="1" dirty="0" smtClean="0">
                  <a:solidFill>
                    <a:schemeClr val="bg1"/>
                  </a:solidFill>
                </a:rPr>
                <a:t>・おりこうオンラインとは</a:t>
              </a:r>
              <a:endParaRPr kumimoji="1" lang="ja-JP" altLang="en-US" b="1" dirty="0">
                <a:solidFill>
                  <a:schemeClr val="bg1"/>
                </a:solidFill>
              </a:endParaRPr>
            </a:p>
          </p:txBody>
        </p:sp>
      </p:grpSp>
      <p:sp>
        <p:nvSpPr>
          <p:cNvPr id="6" name="テキスト ボックス 5"/>
          <p:cNvSpPr txBox="1"/>
          <p:nvPr/>
        </p:nvSpPr>
        <p:spPr>
          <a:xfrm>
            <a:off x="381001" y="652360"/>
            <a:ext cx="6335485" cy="607602"/>
          </a:xfrm>
          <a:prstGeom prst="rect">
            <a:avLst/>
          </a:prstGeom>
          <a:noFill/>
        </p:spPr>
        <p:txBody>
          <a:bodyPr wrap="square" rtlCol="0">
            <a:spAutoFit/>
          </a:bodyPr>
          <a:lstStyle/>
          <a:p>
            <a:pPr>
              <a:lnSpc>
                <a:spcPct val="150000"/>
              </a:lnSpc>
            </a:pPr>
            <a:r>
              <a:rPr kumimoji="1" lang="ja-JP" altLang="en-US" sz="1200" dirty="0" smtClean="0">
                <a:latin typeface="Meiryo UI" panose="020B0604030504040204" pitchFamily="50" charset="-128"/>
                <a:ea typeface="Meiryo UI" panose="020B0604030504040204" pitchFamily="50" charset="-128"/>
              </a:rPr>
              <a:t>ブラウザのみで簡単に接続できる</a:t>
            </a:r>
            <a:r>
              <a:rPr kumimoji="1" lang="en-US" altLang="ja-JP" sz="1200" dirty="0" smtClean="0">
                <a:latin typeface="Meiryo UI" panose="020B0604030504040204" pitchFamily="50" charset="-128"/>
                <a:ea typeface="Meiryo UI" panose="020B0604030504040204" pitchFamily="50" charset="-128"/>
              </a:rPr>
              <a:t>Web</a:t>
            </a:r>
            <a:r>
              <a:rPr kumimoji="1" lang="ja-JP" altLang="en-US" sz="1200" dirty="0" smtClean="0">
                <a:latin typeface="Meiryo UI" panose="020B0604030504040204" pitchFamily="50" charset="-128"/>
                <a:ea typeface="Meiryo UI" panose="020B0604030504040204" pitchFamily="50" charset="-128"/>
              </a:rPr>
              <a:t>コミュニケーションツールです。</a:t>
            </a:r>
            <a:endParaRPr kumimoji="1" lang="en-US" altLang="ja-JP" sz="1200" dirty="0" smtClean="0">
              <a:latin typeface="Meiryo UI" panose="020B0604030504040204" pitchFamily="50" charset="-128"/>
              <a:ea typeface="Meiryo UI" panose="020B0604030504040204" pitchFamily="50" charset="-128"/>
            </a:endParaRPr>
          </a:p>
          <a:p>
            <a:pPr>
              <a:lnSpc>
                <a:spcPct val="150000"/>
              </a:lnSpc>
            </a:pPr>
            <a:r>
              <a:rPr kumimoji="1" lang="ja-JP" altLang="en-US" sz="1200" dirty="0" smtClean="0">
                <a:latin typeface="Meiryo UI" panose="020B0604030504040204" pitchFamily="50" charset="-128"/>
                <a:ea typeface="Meiryo UI" panose="020B0604030504040204" pitchFamily="50" charset="-128"/>
              </a:rPr>
              <a:t>お手元のパソコンやスマートフォンとインターネット回線を使って簡単に相手先と接続することが可能です。</a:t>
            </a:r>
            <a:endParaRPr kumimoji="1" lang="ja-JP" altLang="en-US" sz="1200" dirty="0">
              <a:latin typeface="Meiryo UI" panose="020B0604030504040204" pitchFamily="50" charset="-128"/>
              <a:ea typeface="Meiryo UI" panose="020B0604030504040204" pitchFamily="50" charset="-128"/>
            </a:endParaRPr>
          </a:p>
        </p:txBody>
      </p:sp>
      <p:sp>
        <p:nvSpPr>
          <p:cNvPr id="13" name="正方形/長方形 12"/>
          <p:cNvSpPr/>
          <p:nvPr/>
        </p:nvSpPr>
        <p:spPr bwMode="gray">
          <a:xfrm>
            <a:off x="390524" y="1838929"/>
            <a:ext cx="4409655" cy="615553"/>
          </a:xfrm>
          <a:prstGeom prst="rect">
            <a:avLst/>
          </a:prstGeom>
        </p:spPr>
        <p:txBody>
          <a:bodyPr wrap="square" lIns="0" tIns="0" rIns="0" bIns="0">
            <a:spAutoFit/>
          </a:bodyPr>
          <a:lstStyle/>
          <a:p>
            <a:pPr algn="just">
              <a:lnSpc>
                <a:spcPts val="1600"/>
              </a:lnSpc>
            </a:pPr>
            <a:r>
              <a:rPr lang="en-US" altLang="ja-JP" sz="1000" spc="30" dirty="0">
                <a:latin typeface="Meiryo UI" panose="020B0604030504040204" pitchFamily="50" charset="-128"/>
                <a:ea typeface="Meiryo UI" panose="020B0604030504040204" pitchFamily="50" charset="-128"/>
              </a:rPr>
              <a:t>Web</a:t>
            </a:r>
            <a:r>
              <a:rPr lang="ja-JP" altLang="en-US" sz="1000" spc="30" dirty="0">
                <a:latin typeface="Meiryo UI" panose="020B0604030504040204" pitchFamily="50" charset="-128"/>
                <a:ea typeface="Meiryo UI" panose="020B0604030504040204" pitchFamily="50" charset="-128"/>
              </a:rPr>
              <a:t>コミュニケーションツール「おりこうオンライン」は</a:t>
            </a:r>
            <a:r>
              <a:rPr lang="ja-JP" altLang="en-US" sz="1000" spc="30" dirty="0" smtClean="0">
                <a:latin typeface="Meiryo UI" panose="020B0604030504040204" pitchFamily="50" charset="-128"/>
                <a:ea typeface="Meiryo UI" panose="020B0604030504040204" pitchFamily="50" charset="-128"/>
              </a:rPr>
              <a:t>、お客</a:t>
            </a:r>
            <a:r>
              <a:rPr lang="ja-JP" altLang="en-US" sz="1000" spc="30" dirty="0">
                <a:latin typeface="Meiryo UI" panose="020B0604030504040204" pitchFamily="50" charset="-128"/>
                <a:ea typeface="Meiryo UI" panose="020B0604030504040204" pitchFamily="50" charset="-128"/>
              </a:rPr>
              <a:t>様</a:t>
            </a:r>
            <a:r>
              <a:rPr lang="ja-JP" altLang="en-US" sz="1000" spc="70" dirty="0">
                <a:latin typeface="Meiryo UI" panose="020B0604030504040204" pitchFamily="50" charset="-128"/>
                <a:ea typeface="Meiryo UI" panose="020B0604030504040204" pitchFamily="50" charset="-128"/>
              </a:rPr>
              <a:t>のテレワーク推進に伴う、営業コスト削減や</a:t>
            </a:r>
            <a:r>
              <a:rPr lang="ja-JP" altLang="en-US" sz="1000" spc="70" dirty="0" smtClean="0">
                <a:latin typeface="Meiryo UI" panose="020B0604030504040204" pitchFamily="50" charset="-128"/>
                <a:ea typeface="Meiryo UI" panose="020B0604030504040204" pitchFamily="50" charset="-128"/>
              </a:rPr>
              <a:t>業務効率化</a:t>
            </a:r>
            <a:r>
              <a:rPr lang="ja-JP" altLang="en-US" sz="1000" spc="-300" dirty="0">
                <a:latin typeface="Meiryo UI" panose="020B0604030504040204" pitchFamily="50" charset="-128"/>
                <a:ea typeface="Meiryo UI" panose="020B0604030504040204" pitchFamily="50" charset="-128"/>
              </a:rPr>
              <a:t>、</a:t>
            </a:r>
            <a:r>
              <a:rPr lang="ja-JP" altLang="en-US" sz="1000" spc="70" dirty="0">
                <a:latin typeface="Meiryo UI" panose="020B0604030504040204" pitchFamily="50" charset="-128"/>
                <a:ea typeface="Meiryo UI" panose="020B0604030504040204" pitchFamily="50" charset="-128"/>
              </a:rPr>
              <a:t>そして売上アップにきっとお役に立つ、企業に</a:t>
            </a:r>
            <a:r>
              <a:rPr lang="ja-JP" altLang="en-US" sz="1000" spc="70" dirty="0" smtClean="0">
                <a:latin typeface="Meiryo UI" panose="020B0604030504040204" pitchFamily="50" charset="-128"/>
                <a:ea typeface="Meiryo UI" panose="020B0604030504040204" pitchFamily="50" charset="-128"/>
              </a:rPr>
              <a:t>も従業員</a:t>
            </a:r>
            <a:r>
              <a:rPr lang="ja-JP" altLang="en-US" sz="1000" spc="70" dirty="0">
                <a:latin typeface="Meiryo UI" panose="020B0604030504040204" pitchFamily="50" charset="-128"/>
                <a:ea typeface="Meiryo UI" panose="020B0604030504040204" pitchFamily="50" charset="-128"/>
              </a:rPr>
              <a:t>にもメリットのある「新しい働き方」をご提案します。</a:t>
            </a:r>
            <a:endParaRPr lang="ja-JP" altLang="en-US" sz="1000" spc="100" dirty="0">
              <a:latin typeface="Meiryo UI" panose="020B0604030504040204" pitchFamily="50" charset="-128"/>
              <a:ea typeface="Meiryo UI" panose="020B0604030504040204" pitchFamily="50" charset="-128"/>
            </a:endParaRPr>
          </a:p>
        </p:txBody>
      </p:sp>
      <p:sp>
        <p:nvSpPr>
          <p:cNvPr id="15" name="角丸四角形 14"/>
          <p:cNvSpPr/>
          <p:nvPr/>
        </p:nvSpPr>
        <p:spPr bwMode="gray">
          <a:xfrm>
            <a:off x="742706" y="4277350"/>
            <a:ext cx="6028934" cy="233680"/>
          </a:xfrm>
          <a:prstGeom prst="roundRect">
            <a:avLst/>
          </a:prstGeom>
          <a:solidFill>
            <a:srgbClr val="EC5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bwMode="gray">
          <a:xfrm>
            <a:off x="752866" y="4445591"/>
            <a:ext cx="5856214" cy="448841"/>
          </a:xfrm>
          <a:prstGeom prst="rect">
            <a:avLst/>
          </a:prstGeom>
        </p:spPr>
        <p:txBody>
          <a:bodyPr wrap="square" lIns="0" tIns="0" rIns="0" bIns="0">
            <a:spAutoFit/>
          </a:bodyPr>
          <a:lstStyle/>
          <a:p>
            <a:pPr>
              <a:lnSpc>
                <a:spcPts val="3500"/>
              </a:lnSpc>
            </a:pPr>
            <a:r>
              <a:rPr lang="ja-JP" altLang="en-US" sz="1900">
                <a:solidFill>
                  <a:srgbClr val="EC5E72"/>
                </a:solidFill>
                <a:latin typeface="Meiryo UI" panose="020B0604030504040204" pitchFamily="50" charset="-128"/>
                <a:ea typeface="Meiryo UI" panose="020B0604030504040204" pitchFamily="50" charset="-128"/>
              </a:rPr>
              <a:t>メンタルヘルス音声チェック音声感情解</a:t>
            </a:r>
            <a:r>
              <a:rPr lang="ja-JP" altLang="en-US" sz="1900" spc="-700">
                <a:solidFill>
                  <a:srgbClr val="EC5E72"/>
                </a:solidFill>
                <a:latin typeface="Meiryo UI" panose="020B0604030504040204" pitchFamily="50" charset="-128"/>
                <a:ea typeface="Meiryo UI" panose="020B0604030504040204" pitchFamily="50" charset="-128"/>
              </a:rPr>
              <a:t>析</a:t>
            </a:r>
            <a:r>
              <a:rPr lang="ja-JP" altLang="en-US" sz="1600">
                <a:solidFill>
                  <a:srgbClr val="EC5E72"/>
                </a:solidFill>
                <a:latin typeface="Meiryo UI" panose="020B0604030504040204" pitchFamily="50" charset="-128"/>
                <a:ea typeface="Meiryo UI" panose="020B0604030504040204" pitchFamily="50" charset="-128"/>
              </a:rPr>
              <a:t>（</a:t>
            </a:r>
            <a:r>
              <a:rPr lang="en-US" altLang="ja-JP" sz="1600">
                <a:solidFill>
                  <a:srgbClr val="EC5E72"/>
                </a:solidFill>
                <a:latin typeface="Meiryo UI" panose="020B0604030504040204" pitchFamily="50" charset="-128"/>
                <a:ea typeface="Meiryo UI" panose="020B0604030504040204" pitchFamily="50" charset="-128"/>
              </a:rPr>
              <a:t>Empath</a:t>
            </a:r>
            <a:r>
              <a:rPr lang="ja-JP" altLang="en-US" sz="1600">
                <a:solidFill>
                  <a:srgbClr val="EC5E72"/>
                </a:solidFill>
                <a:latin typeface="Meiryo UI" panose="020B0604030504040204" pitchFamily="50" charset="-128"/>
                <a:ea typeface="Meiryo UI" panose="020B0604030504040204" pitchFamily="50" charset="-128"/>
              </a:rPr>
              <a:t>搭載）</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4079147" y="3145969"/>
            <a:ext cx="433672" cy="433672"/>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5980511" y="4151610"/>
            <a:ext cx="890856" cy="937881"/>
          </a:xfrm>
          <a:prstGeom prst="rect">
            <a:avLst/>
          </a:prstGeom>
        </p:spPr>
      </p:pic>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5748862" y="3002180"/>
            <a:ext cx="663570" cy="663570"/>
          </a:xfrm>
          <a:prstGeom prst="rect">
            <a:avLst/>
          </a:prstGeom>
        </p:spPr>
      </p:pic>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4518047" y="2625473"/>
            <a:ext cx="674020" cy="674020"/>
          </a:xfrm>
          <a:prstGeom prst="rect">
            <a:avLst/>
          </a:prstGeom>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5346992" y="2739162"/>
            <a:ext cx="436284" cy="436284"/>
          </a:xfrm>
          <a:prstGeom prst="rect">
            <a:avLst/>
          </a:prstGeom>
        </p:spPr>
      </p:pic>
      <p:sp>
        <p:nvSpPr>
          <p:cNvPr id="24" name="正方形/長方形 23"/>
          <p:cNvSpPr/>
          <p:nvPr/>
        </p:nvSpPr>
        <p:spPr bwMode="gray">
          <a:xfrm>
            <a:off x="752866" y="4304644"/>
            <a:ext cx="6018774" cy="169277"/>
          </a:xfrm>
          <a:prstGeom prst="rect">
            <a:avLst/>
          </a:prstGeom>
        </p:spPr>
        <p:txBody>
          <a:bodyPr wrap="square" lIns="0" tIns="0" rIns="0" bIns="0">
            <a:spAutoFit/>
          </a:bodyPr>
          <a:lstStyle/>
          <a:p>
            <a:pPr algn="ctr"/>
            <a:r>
              <a:rPr lang="ja-JP" altLang="en-US" sz="1100">
                <a:solidFill>
                  <a:schemeClr val="bg1"/>
                </a:solidFill>
                <a:latin typeface="Meiryo UI" panose="020B0604030504040204" pitchFamily="50" charset="-128"/>
                <a:ea typeface="Meiryo UI" panose="020B0604030504040204" pitchFamily="50" charset="-128"/>
              </a:rPr>
              <a:t>ウィズコロナ時代の人に寄り添う新機能</a:t>
            </a:r>
            <a:endParaRPr lang="ja-JP" altLang="en-US" sz="1000">
              <a:solidFill>
                <a:schemeClr val="bg1"/>
              </a:solidFill>
              <a:latin typeface="Meiryo UI" panose="020B0604030504040204" pitchFamily="50" charset="-128"/>
              <a:ea typeface="Meiryo UI" panose="020B0604030504040204" pitchFamily="50" charset="-128"/>
            </a:endParaRPr>
          </a:p>
        </p:txBody>
      </p:sp>
      <p:sp>
        <p:nvSpPr>
          <p:cNvPr id="25" name="正方形/長方形 24"/>
          <p:cNvSpPr/>
          <p:nvPr/>
        </p:nvSpPr>
        <p:spPr bwMode="gray">
          <a:xfrm>
            <a:off x="727466" y="4862992"/>
            <a:ext cx="6044174" cy="215444"/>
          </a:xfrm>
          <a:prstGeom prst="rect">
            <a:avLst/>
          </a:prstGeom>
        </p:spPr>
        <p:txBody>
          <a:bodyPr wrap="square" lIns="0" tIns="0" rIns="0" bIns="0">
            <a:spAutoFit/>
          </a:bodyPr>
          <a:lstStyle/>
          <a:p>
            <a:pPr algn="just"/>
            <a:r>
              <a:rPr lang="ja-JP" altLang="en-US" sz="700" spc="30" dirty="0">
                <a:latin typeface="Meiryo UI" panose="020B0604030504040204" pitchFamily="50" charset="-128"/>
                <a:ea typeface="Meiryo UI" panose="020B0604030504040204" pitchFamily="50" charset="-128"/>
              </a:rPr>
              <a:t>「</a:t>
            </a:r>
            <a:r>
              <a:rPr lang="en-US" altLang="ja-JP" sz="700" spc="30" dirty="0">
                <a:latin typeface="Meiryo UI" panose="020B0604030504040204" pitchFamily="50" charset="-128"/>
                <a:ea typeface="Meiryo UI" panose="020B0604030504040204" pitchFamily="50" charset="-128"/>
              </a:rPr>
              <a:t>Empat</a:t>
            </a:r>
            <a:r>
              <a:rPr lang="en-US" altLang="ja-JP" sz="700" spc="-300" dirty="0">
                <a:latin typeface="Meiryo UI" panose="020B0604030504040204" pitchFamily="50" charset="-128"/>
                <a:ea typeface="Meiryo UI" panose="020B0604030504040204" pitchFamily="50" charset="-128"/>
              </a:rPr>
              <a:t>h</a:t>
            </a:r>
            <a:r>
              <a:rPr lang="ja-JP" altLang="en-US" sz="700" spc="30" dirty="0">
                <a:latin typeface="Meiryo UI" panose="020B0604030504040204" pitchFamily="50" charset="-128"/>
                <a:ea typeface="Meiryo UI" panose="020B0604030504040204" pitchFamily="50" charset="-128"/>
              </a:rPr>
              <a:t>（エンパス</a:t>
            </a:r>
            <a:r>
              <a:rPr lang="ja-JP" altLang="en-US" sz="700" spc="-300" dirty="0">
                <a:latin typeface="Meiryo UI" panose="020B0604030504040204" pitchFamily="50" charset="-128"/>
                <a:ea typeface="Meiryo UI" panose="020B0604030504040204" pitchFamily="50" charset="-128"/>
              </a:rPr>
              <a:t>）</a:t>
            </a:r>
            <a:r>
              <a:rPr lang="ja-JP" altLang="en-US" sz="700" spc="30" dirty="0">
                <a:latin typeface="Meiryo UI" panose="020B0604030504040204" pitchFamily="50" charset="-128"/>
                <a:ea typeface="Meiryo UI" panose="020B0604030504040204" pitchFamily="50" charset="-128"/>
              </a:rPr>
              <a:t>」を利用した感情解析機能で、音声から感情や気分を</a:t>
            </a:r>
            <a:r>
              <a:rPr lang="en-US" altLang="ja-JP" sz="700" spc="30" dirty="0">
                <a:latin typeface="Meiryo UI" panose="020B0604030504040204" pitchFamily="50" charset="-128"/>
                <a:ea typeface="Meiryo UI" panose="020B0604030504040204" pitchFamily="50" charset="-128"/>
              </a:rPr>
              <a:t>AI</a:t>
            </a:r>
            <a:r>
              <a:rPr lang="ja-JP" altLang="en-US" sz="700" spc="30" dirty="0">
                <a:latin typeface="Meiryo UI" panose="020B0604030504040204" pitchFamily="50" charset="-128"/>
                <a:ea typeface="Meiryo UI" panose="020B0604030504040204" pitchFamily="50" charset="-128"/>
              </a:rPr>
              <a:t>が判定し、喜怒哀楽や気分の浮き沈みを</a:t>
            </a:r>
            <a:r>
              <a:rPr lang="en-US" altLang="ja-JP" sz="700" spc="30" dirty="0">
                <a:latin typeface="Meiryo UI" panose="020B0604030504040204" pitchFamily="50" charset="-128"/>
                <a:ea typeface="Meiryo UI" panose="020B0604030504040204" pitchFamily="50" charset="-128"/>
              </a:rPr>
              <a:t>5</a:t>
            </a:r>
            <a:r>
              <a:rPr lang="ja-JP" altLang="en-US" sz="700" spc="30" dirty="0">
                <a:latin typeface="Meiryo UI" panose="020B0604030504040204" pitchFamily="50" charset="-128"/>
                <a:ea typeface="Meiryo UI" panose="020B0604030504040204" pitchFamily="50" charset="-128"/>
              </a:rPr>
              <a:t>段階で解析が可能。</a:t>
            </a:r>
          </a:p>
          <a:p>
            <a:pPr algn="just"/>
            <a:r>
              <a:rPr lang="ja-JP" altLang="en-US" sz="700" spc="30" dirty="0">
                <a:latin typeface="Meiryo UI" panose="020B0604030504040204" pitchFamily="50" charset="-128"/>
                <a:ea typeface="Meiryo UI" panose="020B0604030504040204" pitchFamily="50" charset="-128"/>
              </a:rPr>
              <a:t>言語に左右されず感情の解析・可視化（数値化）できるため、コミュニケーションではわからない感情やメンタルの部分をデータで確認できます。</a:t>
            </a:r>
          </a:p>
        </p:txBody>
      </p:sp>
      <p:sp>
        <p:nvSpPr>
          <p:cNvPr id="28" name="正方形/長方形 27"/>
          <p:cNvSpPr/>
          <p:nvPr/>
        </p:nvSpPr>
        <p:spPr bwMode="gray">
          <a:xfrm>
            <a:off x="381001" y="1372327"/>
            <a:ext cx="3123174" cy="435760"/>
          </a:xfrm>
          <a:prstGeom prst="rect">
            <a:avLst/>
          </a:prstGeom>
        </p:spPr>
        <p:txBody>
          <a:bodyPr wrap="square" lIns="0" tIns="0" rIns="0" bIns="0">
            <a:spAutoFit/>
          </a:bodyPr>
          <a:lstStyle/>
          <a:p>
            <a:pPr>
              <a:lnSpc>
                <a:spcPts val="1800"/>
              </a:lnSpc>
            </a:pPr>
            <a:r>
              <a:rPr lang="ja-JP" altLang="en-US" sz="1400" spc="50" dirty="0">
                <a:latin typeface="Meiryo UI" panose="020B0604030504040204" pitchFamily="50" charset="-128"/>
                <a:ea typeface="Meiryo UI" panose="020B0604030504040204" pitchFamily="50" charset="-128"/>
              </a:rPr>
              <a:t>バナーを設置するだけのカンタン導入</a:t>
            </a:r>
          </a:p>
          <a:p>
            <a:pPr>
              <a:lnSpc>
                <a:spcPts val="1800"/>
              </a:lnSpc>
            </a:pPr>
            <a:r>
              <a:rPr lang="en-US" altLang="ja-JP" sz="1400" spc="50" dirty="0">
                <a:latin typeface="Meiryo UI" panose="020B0604030504040204" pitchFamily="50" charset="-128"/>
                <a:ea typeface="Meiryo UI" panose="020B0604030504040204" pitchFamily="50" charset="-128"/>
              </a:rPr>
              <a:t>Web</a:t>
            </a:r>
            <a:r>
              <a:rPr lang="ja-JP" altLang="en-US" sz="1400" spc="50" dirty="0">
                <a:latin typeface="Meiryo UI" panose="020B0604030504040204" pitchFamily="50" charset="-128"/>
                <a:ea typeface="Meiryo UI" panose="020B0604030504040204" pitchFamily="50" charset="-128"/>
              </a:rPr>
              <a:t>会議内容を</a:t>
            </a:r>
            <a:r>
              <a:rPr lang="en-US" altLang="ja-JP" sz="1400" spc="50" dirty="0">
                <a:latin typeface="Meiryo UI" panose="020B0604030504040204" pitchFamily="50" charset="-128"/>
                <a:ea typeface="Meiryo UI" panose="020B0604030504040204" pitchFamily="50" charset="-128"/>
              </a:rPr>
              <a:t>1</a:t>
            </a:r>
            <a:r>
              <a:rPr lang="ja-JP" altLang="en-US" sz="1400" spc="50" dirty="0">
                <a:latin typeface="Meiryo UI" panose="020B0604030504040204" pitchFamily="50" charset="-128"/>
                <a:ea typeface="Meiryo UI" panose="020B0604030504040204" pitchFamily="50" charset="-128"/>
              </a:rPr>
              <a:t>クリックで録画できます</a:t>
            </a:r>
          </a:p>
        </p:txBody>
      </p:sp>
      <p:grpSp>
        <p:nvGrpSpPr>
          <p:cNvPr id="31" name="グループ化 30"/>
          <p:cNvGrpSpPr/>
          <p:nvPr/>
        </p:nvGrpSpPr>
        <p:grpSpPr>
          <a:xfrm>
            <a:off x="185058" y="5269513"/>
            <a:ext cx="4582885" cy="370779"/>
            <a:chOff x="185058" y="261261"/>
            <a:chExt cx="4582885" cy="370779"/>
          </a:xfrm>
        </p:grpSpPr>
        <p:sp>
          <p:nvSpPr>
            <p:cNvPr id="32" name="正方形/長方形 31"/>
            <p:cNvSpPr/>
            <p:nvPr/>
          </p:nvSpPr>
          <p:spPr>
            <a:xfrm>
              <a:off x="239486" y="261261"/>
              <a:ext cx="4528457" cy="348342"/>
            </a:xfrm>
            <a:prstGeom prst="rect">
              <a:avLst/>
            </a:prstGeom>
            <a:solidFill>
              <a:srgbClr val="FF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85058" y="262708"/>
              <a:ext cx="3135086" cy="369332"/>
            </a:xfrm>
            <a:prstGeom prst="rect">
              <a:avLst/>
            </a:prstGeom>
            <a:noFill/>
          </p:spPr>
          <p:txBody>
            <a:bodyPr wrap="square" rtlCol="0">
              <a:spAutoFit/>
            </a:bodyPr>
            <a:lstStyle/>
            <a:p>
              <a:r>
                <a:rPr kumimoji="1" lang="ja-JP" altLang="en-US" b="1" dirty="0" smtClean="0">
                  <a:solidFill>
                    <a:schemeClr val="bg1"/>
                  </a:solidFill>
                </a:rPr>
                <a:t>・機能のご</a:t>
              </a:r>
              <a:r>
                <a:rPr kumimoji="1" lang="ja-JP" altLang="en-US" b="1" dirty="0">
                  <a:solidFill>
                    <a:schemeClr val="bg1"/>
                  </a:solidFill>
                </a:rPr>
                <a:t>紹介</a:t>
              </a:r>
            </a:p>
          </p:txBody>
        </p:sp>
      </p:grpSp>
      <p:sp>
        <p:nvSpPr>
          <p:cNvPr id="68" name="正方形/長方形 67"/>
          <p:cNvSpPr/>
          <p:nvPr/>
        </p:nvSpPr>
        <p:spPr>
          <a:xfrm>
            <a:off x="239486" y="2581343"/>
            <a:ext cx="3744640" cy="1606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239486" y="2581343"/>
            <a:ext cx="1586349" cy="369332"/>
          </a:xfrm>
          <a:prstGeom prst="rect">
            <a:avLst/>
          </a:prstGeom>
          <a:noFill/>
        </p:spPr>
        <p:txBody>
          <a:bodyPr wrap="square" rtlCol="0">
            <a:spAutoFit/>
          </a:bodyPr>
          <a:lstStyle/>
          <a:p>
            <a:pPr>
              <a:lnSpc>
                <a:spcPct val="150000"/>
              </a:lnSpc>
            </a:pPr>
            <a:r>
              <a:rPr kumimoji="1" lang="ja-JP" altLang="en-US" sz="1200" dirty="0" smtClean="0">
                <a:solidFill>
                  <a:srgbClr val="FF5E75"/>
                </a:solidFill>
                <a:latin typeface="Meiryo UI" panose="020B0604030504040204" pitchFamily="50" charset="-128"/>
                <a:ea typeface="Meiryo UI" panose="020B0604030504040204" pitchFamily="50" charset="-128"/>
              </a:rPr>
              <a:t>おすすめする</a:t>
            </a:r>
            <a:r>
              <a:rPr kumimoji="1" lang="en-US" altLang="ja-JP" sz="1200" dirty="0" smtClean="0">
                <a:solidFill>
                  <a:srgbClr val="FF5E75"/>
                </a:solidFill>
                <a:latin typeface="Meiryo UI" panose="020B0604030504040204" pitchFamily="50" charset="-128"/>
                <a:ea typeface="Meiryo UI" panose="020B0604030504040204" pitchFamily="50" charset="-128"/>
              </a:rPr>
              <a:t>3</a:t>
            </a:r>
            <a:r>
              <a:rPr kumimoji="1" lang="ja-JP" altLang="en-US" sz="1200" dirty="0" smtClean="0">
                <a:solidFill>
                  <a:srgbClr val="FF5E75"/>
                </a:solidFill>
                <a:latin typeface="Meiryo UI" panose="020B0604030504040204" pitchFamily="50" charset="-128"/>
                <a:ea typeface="Meiryo UI" panose="020B0604030504040204" pitchFamily="50" charset="-128"/>
              </a:rPr>
              <a:t>つの理由</a:t>
            </a:r>
            <a:endParaRPr kumimoji="1" lang="ja-JP" altLang="en-US" sz="1200" dirty="0">
              <a:solidFill>
                <a:srgbClr val="FF5E75"/>
              </a:solidFill>
              <a:latin typeface="Meiryo UI" panose="020B0604030504040204" pitchFamily="50" charset="-128"/>
              <a:ea typeface="Meiryo UI" panose="020B0604030504040204" pitchFamily="50" charset="-128"/>
            </a:endParaRPr>
          </a:p>
        </p:txBody>
      </p:sp>
      <p:grpSp>
        <p:nvGrpSpPr>
          <p:cNvPr id="73" name="グループ化 72"/>
          <p:cNvGrpSpPr/>
          <p:nvPr/>
        </p:nvGrpSpPr>
        <p:grpSpPr>
          <a:xfrm>
            <a:off x="306978" y="2933717"/>
            <a:ext cx="3602227" cy="1155948"/>
            <a:chOff x="337458" y="2933717"/>
            <a:chExt cx="3602227" cy="1155948"/>
          </a:xfrm>
        </p:grpSpPr>
        <p:sp>
          <p:nvSpPr>
            <p:cNvPr id="70" name="正方形/長方形 69"/>
            <p:cNvSpPr/>
            <p:nvPr/>
          </p:nvSpPr>
          <p:spPr>
            <a:xfrm>
              <a:off x="337458" y="2933717"/>
              <a:ext cx="1132113" cy="115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1570088" y="2933717"/>
              <a:ext cx="1132113" cy="115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2807572" y="2933717"/>
              <a:ext cx="1132113" cy="1155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テキスト ボックス 74"/>
          <p:cNvSpPr txBox="1"/>
          <p:nvPr/>
        </p:nvSpPr>
        <p:spPr>
          <a:xfrm>
            <a:off x="381001" y="3109828"/>
            <a:ext cx="949960" cy="1107996"/>
          </a:xfrm>
          <a:prstGeom prst="rect">
            <a:avLst/>
          </a:prstGeom>
          <a:noFill/>
        </p:spPr>
        <p:txBody>
          <a:bodyPr wrap="square" rtlCol="0">
            <a:spAutoFit/>
          </a:bodyPr>
          <a:lstStyle/>
          <a:p>
            <a:pPr algn="ctr"/>
            <a:r>
              <a:rPr kumimoji="1" lang="ja-JP" altLang="en-US" sz="6600" b="1" dirty="0" smtClean="0">
                <a:solidFill>
                  <a:schemeClr val="tx1">
                    <a:lumMod val="75000"/>
                    <a:lumOff val="25000"/>
                  </a:schemeClr>
                </a:solidFill>
              </a:rPr>
              <a:t>💻</a:t>
            </a:r>
            <a:endParaRPr kumimoji="1" lang="ja-JP" altLang="en-US" sz="6600" b="1" dirty="0">
              <a:solidFill>
                <a:schemeClr val="tx1">
                  <a:lumMod val="75000"/>
                  <a:lumOff val="25000"/>
                </a:schemeClr>
              </a:solidFill>
            </a:endParaRPr>
          </a:p>
        </p:txBody>
      </p:sp>
      <p:sp>
        <p:nvSpPr>
          <p:cNvPr id="76" name="テキスト ボックス 75"/>
          <p:cNvSpPr txBox="1"/>
          <p:nvPr/>
        </p:nvSpPr>
        <p:spPr>
          <a:xfrm>
            <a:off x="670561" y="3399388"/>
            <a:ext cx="375919" cy="369332"/>
          </a:xfrm>
          <a:prstGeom prst="rect">
            <a:avLst/>
          </a:prstGeom>
          <a:noFill/>
        </p:spPr>
        <p:txBody>
          <a:bodyPr wrap="square" rtlCol="0">
            <a:spAutoFit/>
          </a:bodyPr>
          <a:lstStyle/>
          <a:p>
            <a:pPr algn="ctr"/>
            <a:r>
              <a:rPr kumimoji="1" lang="ja-JP" altLang="en-US" b="1" dirty="0" smtClean="0">
                <a:solidFill>
                  <a:schemeClr val="tx1">
                    <a:lumMod val="75000"/>
                    <a:lumOff val="25000"/>
                  </a:schemeClr>
                </a:solidFill>
              </a:rPr>
              <a:t>🔒</a:t>
            </a:r>
            <a:endParaRPr kumimoji="1" lang="ja-JP" altLang="en-US" b="1" dirty="0">
              <a:solidFill>
                <a:schemeClr val="tx1">
                  <a:lumMod val="75000"/>
                  <a:lumOff val="25000"/>
                </a:schemeClr>
              </a:solidFill>
            </a:endParaRPr>
          </a:p>
        </p:txBody>
      </p:sp>
      <p:sp>
        <p:nvSpPr>
          <p:cNvPr id="78" name="正方形/長方形 77"/>
          <p:cNvSpPr/>
          <p:nvPr/>
        </p:nvSpPr>
        <p:spPr bwMode="gray">
          <a:xfrm>
            <a:off x="434589" y="2957304"/>
            <a:ext cx="871268" cy="410369"/>
          </a:xfrm>
          <a:prstGeom prst="rect">
            <a:avLst/>
          </a:prstGeom>
        </p:spPr>
        <p:txBody>
          <a:bodyPr wrap="square" lIns="0" tIns="0" rIns="0" bIns="0">
            <a:spAutoFit/>
          </a:bodyPr>
          <a:lstStyle/>
          <a:p>
            <a:pPr algn="ctr">
              <a:lnSpc>
                <a:spcPts val="1600"/>
              </a:lnSpc>
            </a:pPr>
            <a:r>
              <a:rPr lang="ja-JP" altLang="en-US" sz="1000" spc="30" dirty="0" smtClean="0">
                <a:latin typeface="Meiryo UI" panose="020B0604030504040204" pitchFamily="50" charset="-128"/>
                <a:ea typeface="Meiryo UI" panose="020B0604030504040204" pitchFamily="50" charset="-128"/>
              </a:rPr>
              <a:t>ブラウザのみで</a:t>
            </a:r>
            <a:endParaRPr lang="en-US" altLang="ja-JP" sz="1000" spc="30" dirty="0" smtClean="0">
              <a:latin typeface="Meiryo UI" panose="020B0604030504040204" pitchFamily="50" charset="-128"/>
              <a:ea typeface="Meiryo UI" panose="020B0604030504040204" pitchFamily="50" charset="-128"/>
            </a:endParaRPr>
          </a:p>
          <a:p>
            <a:pPr algn="ctr">
              <a:lnSpc>
                <a:spcPts val="1600"/>
              </a:lnSpc>
            </a:pPr>
            <a:r>
              <a:rPr lang="ja-JP" altLang="en-US" sz="1000" spc="30" dirty="0" smtClean="0">
                <a:latin typeface="Meiryo UI" panose="020B0604030504040204" pitchFamily="50" charset="-128"/>
                <a:ea typeface="Meiryo UI" panose="020B0604030504040204" pitchFamily="50" charset="-128"/>
              </a:rPr>
              <a:t>簡単接続</a:t>
            </a:r>
            <a:endParaRPr lang="ja-JP" altLang="en-US" sz="1000" spc="100" dirty="0">
              <a:latin typeface="Meiryo UI" panose="020B0604030504040204" pitchFamily="50" charset="-128"/>
              <a:ea typeface="Meiryo UI" panose="020B0604030504040204" pitchFamily="50" charset="-128"/>
            </a:endParaRPr>
          </a:p>
        </p:txBody>
      </p:sp>
      <p:sp>
        <p:nvSpPr>
          <p:cNvPr id="79" name="正方形/長方形 78"/>
          <p:cNvSpPr/>
          <p:nvPr/>
        </p:nvSpPr>
        <p:spPr bwMode="gray">
          <a:xfrm>
            <a:off x="1670030" y="2958198"/>
            <a:ext cx="871268" cy="410369"/>
          </a:xfrm>
          <a:prstGeom prst="rect">
            <a:avLst/>
          </a:prstGeom>
        </p:spPr>
        <p:txBody>
          <a:bodyPr wrap="square" lIns="0" tIns="0" rIns="0" bIns="0">
            <a:spAutoFit/>
          </a:bodyPr>
          <a:lstStyle/>
          <a:p>
            <a:pPr algn="ctr">
              <a:lnSpc>
                <a:spcPts val="1600"/>
              </a:lnSpc>
            </a:pPr>
            <a:r>
              <a:rPr lang="ja-JP" altLang="en-US" sz="1000" spc="30" dirty="0" smtClean="0">
                <a:latin typeface="Meiryo UI" panose="020B0604030504040204" pitchFamily="50" charset="-128"/>
                <a:ea typeface="Meiryo UI" panose="020B0604030504040204" pitchFamily="50" charset="-128"/>
              </a:rPr>
              <a:t>用途に合わせて接続</a:t>
            </a:r>
            <a:endParaRPr lang="ja-JP" altLang="en-US" sz="1000" spc="100" dirty="0">
              <a:latin typeface="Meiryo UI" panose="020B0604030504040204" pitchFamily="50" charset="-128"/>
              <a:ea typeface="Meiryo UI" panose="020B0604030504040204" pitchFamily="50" charset="-128"/>
            </a:endParaRPr>
          </a:p>
        </p:txBody>
      </p:sp>
      <p:sp>
        <p:nvSpPr>
          <p:cNvPr id="81" name="正方形/長方形 80"/>
          <p:cNvSpPr/>
          <p:nvPr/>
        </p:nvSpPr>
        <p:spPr bwMode="gray">
          <a:xfrm>
            <a:off x="1502956" y="3718540"/>
            <a:ext cx="523964" cy="276038"/>
          </a:xfrm>
          <a:prstGeom prst="rect">
            <a:avLst/>
          </a:prstGeom>
        </p:spPr>
        <p:txBody>
          <a:bodyPr wrap="square" lIns="0" tIns="0" rIns="0" bIns="0">
            <a:spAutoFit/>
          </a:bodyPr>
          <a:lstStyle/>
          <a:p>
            <a:pPr algn="ctr">
              <a:lnSpc>
                <a:spcPts val="1600"/>
              </a:lnSpc>
            </a:pPr>
            <a:r>
              <a:rPr lang="ja-JP" altLang="en-US" sz="4800" spc="3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4800" spc="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2" name="正方形/長方形 81"/>
          <p:cNvSpPr/>
          <p:nvPr/>
        </p:nvSpPr>
        <p:spPr bwMode="gray">
          <a:xfrm>
            <a:off x="2185382" y="3718540"/>
            <a:ext cx="523964" cy="276038"/>
          </a:xfrm>
          <a:prstGeom prst="rect">
            <a:avLst/>
          </a:prstGeom>
        </p:spPr>
        <p:txBody>
          <a:bodyPr wrap="square" lIns="0" tIns="0" rIns="0" bIns="0">
            <a:spAutoFit/>
          </a:bodyPr>
          <a:lstStyle/>
          <a:p>
            <a:pPr algn="ctr">
              <a:lnSpc>
                <a:spcPts val="1600"/>
              </a:lnSpc>
            </a:pPr>
            <a:r>
              <a:rPr lang="ja-JP" altLang="en-US" sz="4800" spc="3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4800" spc="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4" name="正方形/長方形 83"/>
          <p:cNvSpPr/>
          <p:nvPr/>
        </p:nvSpPr>
        <p:spPr bwMode="gray">
          <a:xfrm>
            <a:off x="1682002" y="3572162"/>
            <a:ext cx="871268" cy="179344"/>
          </a:xfrm>
          <a:prstGeom prst="rect">
            <a:avLst/>
          </a:prstGeom>
        </p:spPr>
        <p:txBody>
          <a:bodyPr wrap="square" lIns="0" tIns="0" rIns="0" bIns="0">
            <a:spAutoFit/>
          </a:bodyPr>
          <a:lstStyle/>
          <a:p>
            <a:pPr algn="ctr">
              <a:lnSpc>
                <a:spcPts val="1600"/>
              </a:lnSpc>
            </a:pPr>
            <a:r>
              <a:rPr lang="en-US" altLang="ja-JP" sz="1000" b="1" spc="100" dirty="0" smtClean="0">
                <a:solidFill>
                  <a:schemeClr val="tx1">
                    <a:lumMod val="75000"/>
                    <a:lumOff val="25000"/>
                  </a:schemeClr>
                </a:solidFill>
                <a:latin typeface="Meiryo UI" panose="020B0604030504040204" pitchFamily="50" charset="-128"/>
                <a:ea typeface="Meiryo UI" panose="020B0604030504040204" pitchFamily="50" charset="-128"/>
              </a:rPr>
              <a:t>or</a:t>
            </a:r>
            <a:endParaRPr lang="ja-JP" altLang="en-US" sz="1000" b="1" spc="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5" name="正方形/長方形 84"/>
          <p:cNvSpPr/>
          <p:nvPr/>
        </p:nvSpPr>
        <p:spPr bwMode="gray">
          <a:xfrm>
            <a:off x="1337259" y="3549725"/>
            <a:ext cx="871268" cy="179344"/>
          </a:xfrm>
          <a:prstGeom prst="rect">
            <a:avLst/>
          </a:prstGeom>
        </p:spPr>
        <p:txBody>
          <a:bodyPr wrap="square" lIns="0" tIns="0" rIns="0" bIns="0">
            <a:spAutoFit/>
          </a:bodyPr>
          <a:lstStyle/>
          <a:p>
            <a:pPr algn="ctr">
              <a:lnSpc>
                <a:spcPts val="1600"/>
              </a:lnSpc>
            </a:pPr>
            <a:r>
              <a:rPr lang="en-US" altLang="ja-JP" sz="1000" b="1" spc="30" dirty="0" smtClean="0">
                <a:solidFill>
                  <a:schemeClr val="bg1"/>
                </a:solidFill>
                <a:latin typeface="Meiryo UI" panose="020B0604030504040204" pitchFamily="50" charset="-128"/>
                <a:ea typeface="Meiryo UI" panose="020B0604030504040204" pitchFamily="50" charset="-128"/>
              </a:rPr>
              <a:t>ID</a:t>
            </a:r>
            <a:r>
              <a:rPr lang="ja-JP" altLang="en-US" sz="500" b="1" spc="30" dirty="0" smtClean="0">
                <a:solidFill>
                  <a:schemeClr val="bg1"/>
                </a:solidFill>
                <a:latin typeface="Meiryo UI" panose="020B0604030504040204" pitchFamily="50" charset="-128"/>
                <a:ea typeface="Meiryo UI" panose="020B0604030504040204" pitchFamily="50" charset="-128"/>
              </a:rPr>
              <a:t>番号</a:t>
            </a:r>
            <a:endParaRPr lang="ja-JP" altLang="en-US" sz="500" b="1" spc="100" dirty="0">
              <a:solidFill>
                <a:schemeClr val="bg1"/>
              </a:solidFill>
              <a:latin typeface="Meiryo UI" panose="020B0604030504040204" pitchFamily="50" charset="-128"/>
              <a:ea typeface="Meiryo UI" panose="020B0604030504040204" pitchFamily="50" charset="-128"/>
            </a:endParaRPr>
          </a:p>
        </p:txBody>
      </p:sp>
      <p:sp>
        <p:nvSpPr>
          <p:cNvPr id="86" name="正方形/長方形 85"/>
          <p:cNvSpPr/>
          <p:nvPr/>
        </p:nvSpPr>
        <p:spPr bwMode="gray">
          <a:xfrm>
            <a:off x="2011730" y="3572162"/>
            <a:ext cx="871268" cy="179344"/>
          </a:xfrm>
          <a:prstGeom prst="rect">
            <a:avLst/>
          </a:prstGeom>
        </p:spPr>
        <p:txBody>
          <a:bodyPr wrap="square" lIns="0" tIns="0" rIns="0" bIns="0">
            <a:spAutoFit/>
          </a:bodyPr>
          <a:lstStyle/>
          <a:p>
            <a:pPr algn="ctr">
              <a:lnSpc>
                <a:spcPts val="1600"/>
              </a:lnSpc>
            </a:pPr>
            <a:r>
              <a:rPr lang="en-US" altLang="ja-JP" sz="1000" b="1" spc="30" dirty="0" smtClean="0">
                <a:solidFill>
                  <a:schemeClr val="bg1"/>
                </a:solidFill>
                <a:latin typeface="Meiryo UI" panose="020B0604030504040204" pitchFamily="50" charset="-128"/>
                <a:ea typeface="Meiryo UI" panose="020B0604030504040204" pitchFamily="50" charset="-128"/>
              </a:rPr>
              <a:t>URL</a:t>
            </a:r>
            <a:endParaRPr lang="ja-JP" altLang="en-US" sz="500" b="1" spc="100" dirty="0">
              <a:solidFill>
                <a:schemeClr val="bg1"/>
              </a:solidFill>
              <a:latin typeface="Meiryo UI" panose="020B0604030504040204" pitchFamily="50" charset="-128"/>
              <a:ea typeface="Meiryo UI" panose="020B0604030504040204" pitchFamily="50" charset="-128"/>
            </a:endParaRPr>
          </a:p>
        </p:txBody>
      </p:sp>
      <p:sp>
        <p:nvSpPr>
          <p:cNvPr id="87" name="正方形/長方形 86"/>
          <p:cNvSpPr/>
          <p:nvPr/>
        </p:nvSpPr>
        <p:spPr bwMode="gray">
          <a:xfrm>
            <a:off x="2909092" y="2958091"/>
            <a:ext cx="871268" cy="410369"/>
          </a:xfrm>
          <a:prstGeom prst="rect">
            <a:avLst/>
          </a:prstGeom>
        </p:spPr>
        <p:txBody>
          <a:bodyPr wrap="square" lIns="0" tIns="0" rIns="0" bIns="0">
            <a:spAutoFit/>
          </a:bodyPr>
          <a:lstStyle/>
          <a:p>
            <a:pPr algn="ctr">
              <a:lnSpc>
                <a:spcPts val="1600"/>
              </a:lnSpc>
            </a:pPr>
            <a:r>
              <a:rPr lang="ja-JP" altLang="en-US" sz="1000" spc="100" dirty="0" smtClean="0">
                <a:latin typeface="Meiryo UI" panose="020B0604030504040204" pitchFamily="50" charset="-128"/>
                <a:ea typeface="Meiryo UI" panose="020B0604030504040204" pitchFamily="50" charset="-128"/>
              </a:rPr>
              <a:t>応答率</a:t>
            </a:r>
            <a:r>
              <a:rPr lang="en-US" altLang="ja-JP" sz="1000" spc="100" dirty="0" smtClean="0">
                <a:latin typeface="Meiryo UI" panose="020B0604030504040204" pitchFamily="50" charset="-128"/>
                <a:ea typeface="Meiryo UI" panose="020B0604030504040204" pitchFamily="50" charset="-128"/>
              </a:rPr>
              <a:t>98</a:t>
            </a:r>
            <a:r>
              <a:rPr lang="ja-JP" altLang="en-US" sz="1000" spc="100" dirty="0" smtClean="0">
                <a:latin typeface="Meiryo UI" panose="020B0604030504040204" pitchFamily="50" charset="-128"/>
                <a:ea typeface="Meiryo UI" panose="020B0604030504040204" pitchFamily="50" charset="-128"/>
              </a:rPr>
              <a:t>％の</a:t>
            </a:r>
            <a:endParaRPr lang="en-US" altLang="ja-JP" sz="1000" spc="100" dirty="0" smtClean="0">
              <a:latin typeface="Meiryo UI" panose="020B0604030504040204" pitchFamily="50" charset="-128"/>
              <a:ea typeface="Meiryo UI" panose="020B0604030504040204" pitchFamily="50" charset="-128"/>
            </a:endParaRPr>
          </a:p>
          <a:p>
            <a:pPr algn="ctr">
              <a:lnSpc>
                <a:spcPts val="1600"/>
              </a:lnSpc>
            </a:pPr>
            <a:r>
              <a:rPr lang="ja-JP" altLang="en-US" sz="1000" spc="100" dirty="0" smtClean="0">
                <a:latin typeface="Meiryo UI" panose="020B0604030504040204" pitchFamily="50" charset="-128"/>
                <a:ea typeface="Meiryo UI" panose="020B0604030504040204" pitchFamily="50" charset="-128"/>
              </a:rPr>
              <a:t>サポート体制</a:t>
            </a:r>
            <a:endParaRPr lang="ja-JP" altLang="en-US" sz="1000" spc="100" dirty="0">
              <a:latin typeface="Meiryo UI" panose="020B0604030504040204" pitchFamily="50" charset="-128"/>
              <a:ea typeface="Meiryo UI" panose="020B0604030504040204" pitchFamily="50" charset="-128"/>
            </a:endParaRPr>
          </a:p>
        </p:txBody>
      </p:sp>
      <p:pic>
        <p:nvPicPr>
          <p:cNvPr id="90" name="図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577" y="3390826"/>
            <a:ext cx="581154" cy="581154"/>
          </a:xfrm>
          <a:prstGeom prst="rect">
            <a:avLst/>
          </a:prstGeom>
        </p:spPr>
      </p:pic>
      <p:pic>
        <p:nvPicPr>
          <p:cNvPr id="91" name="図 9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1104656" y="5787200"/>
            <a:ext cx="5350363" cy="3185114"/>
          </a:xfrm>
          <a:prstGeom prst="rect">
            <a:avLst/>
          </a:prstGeom>
        </p:spPr>
      </p:pic>
      <p:sp>
        <p:nvSpPr>
          <p:cNvPr id="92" name="角丸四角形 91"/>
          <p:cNvSpPr/>
          <p:nvPr/>
        </p:nvSpPr>
        <p:spPr bwMode="gray">
          <a:xfrm>
            <a:off x="298567" y="7157511"/>
            <a:ext cx="1775704" cy="1255209"/>
          </a:xfrm>
          <a:prstGeom prst="roundRect">
            <a:avLst>
              <a:gd name="adj" fmla="val 34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bwMode="gray">
          <a:xfrm>
            <a:off x="441568" y="7430992"/>
            <a:ext cx="1497064" cy="769441"/>
          </a:xfrm>
          <a:prstGeom prst="rect">
            <a:avLst/>
          </a:prstGeom>
        </p:spPr>
        <p:txBody>
          <a:bodyPr wrap="square" lIns="0" tIns="0" rIns="0" bIns="0">
            <a:spAutoFit/>
          </a:bodyPr>
          <a:lstStyle/>
          <a:p>
            <a:pPr algn="just">
              <a:lnSpc>
                <a:spcPts val="1200"/>
              </a:lnSpc>
            </a:pPr>
            <a:r>
              <a:rPr lang="ja-JP" altLang="en-US" sz="700" dirty="0">
                <a:latin typeface="Meiryo UI" panose="020B0604030504040204" pitchFamily="50" charset="-128"/>
                <a:ea typeface="Meiryo UI" panose="020B0604030504040204" pitchFamily="50" charset="-128"/>
              </a:rPr>
              <a:t>相手には見えないため、補足や伝えたいことなどを表示した状態で、商談やプレゼンの対応が可能です。</a:t>
            </a:r>
          </a:p>
          <a:p>
            <a:pPr algn="just">
              <a:lnSpc>
                <a:spcPts val="1200"/>
              </a:lnSpc>
            </a:pPr>
            <a:r>
              <a:rPr lang="ja-JP" altLang="en-US" sz="700" dirty="0">
                <a:latin typeface="Meiryo UI" panose="020B0604030504040204" pitchFamily="50" charset="-128"/>
                <a:ea typeface="Meiryo UI" panose="020B0604030504040204" pitchFamily="50" charset="-128"/>
              </a:rPr>
              <a:t>また、入力した情報は自動保存されるので、議事録ツールとしても活用できます。</a:t>
            </a:r>
          </a:p>
        </p:txBody>
      </p:sp>
      <p:sp>
        <p:nvSpPr>
          <p:cNvPr id="95" name="正方形/長方形 94"/>
          <p:cNvSpPr/>
          <p:nvPr/>
        </p:nvSpPr>
        <p:spPr bwMode="gray">
          <a:xfrm>
            <a:off x="376837" y="7235721"/>
            <a:ext cx="1078944" cy="176972"/>
          </a:xfrm>
          <a:prstGeom prst="rect">
            <a:avLst/>
          </a:prstGeom>
        </p:spPr>
        <p:txBody>
          <a:bodyPr wrap="square" lIns="0" tIns="0" rIns="0" bIns="0">
            <a:spAutoFit/>
          </a:bodyPr>
          <a:lstStyle/>
          <a:p>
            <a:r>
              <a:rPr lang="ja-JP" altLang="en-US" sz="1150" b="1" spc="-300">
                <a:solidFill>
                  <a:srgbClr val="EC5E72"/>
                </a:solidFill>
                <a:latin typeface="Meiryo UI" panose="020B0604030504040204" pitchFamily="50" charset="-128"/>
                <a:ea typeface="Meiryo UI" panose="020B0604030504040204" pitchFamily="50" charset="-128"/>
              </a:rPr>
              <a:t>｜</a:t>
            </a:r>
            <a:r>
              <a:rPr lang="ja-JP" altLang="en-US" sz="1150">
                <a:solidFill>
                  <a:srgbClr val="EC5E72"/>
                </a:solidFill>
                <a:latin typeface="Meiryo UI" panose="020B0604030504040204" pitchFamily="50" charset="-128"/>
                <a:ea typeface="Meiryo UI" panose="020B0604030504040204" pitchFamily="50" charset="-128"/>
              </a:rPr>
              <a:t>メモ機能</a:t>
            </a:r>
          </a:p>
        </p:txBody>
      </p:sp>
      <p:sp>
        <p:nvSpPr>
          <p:cNvPr id="96" name="角丸四角形 95"/>
          <p:cNvSpPr/>
          <p:nvPr/>
        </p:nvSpPr>
        <p:spPr bwMode="gray">
          <a:xfrm>
            <a:off x="1147202" y="5935235"/>
            <a:ext cx="1045656" cy="1104900"/>
          </a:xfrm>
          <a:prstGeom prst="roundRect">
            <a:avLst>
              <a:gd name="adj" fmla="val 5736"/>
            </a:avLst>
          </a:prstGeom>
          <a:noFill/>
          <a:ln w="28575">
            <a:solidFill>
              <a:srgbClr val="EC5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コネクタ 96"/>
          <p:cNvCxnSpPr/>
          <p:nvPr/>
        </p:nvCxnSpPr>
        <p:spPr bwMode="gray">
          <a:xfrm flipH="1">
            <a:off x="693418" y="6852130"/>
            <a:ext cx="434340" cy="310124"/>
          </a:xfrm>
          <a:prstGeom prst="line">
            <a:avLst/>
          </a:prstGeom>
          <a:ln w="28575">
            <a:solidFill>
              <a:srgbClr val="EC5E72"/>
            </a:solidFill>
          </a:ln>
        </p:spPr>
        <p:style>
          <a:lnRef idx="1">
            <a:schemeClr val="accent1"/>
          </a:lnRef>
          <a:fillRef idx="0">
            <a:schemeClr val="accent1"/>
          </a:fillRef>
          <a:effectRef idx="0">
            <a:schemeClr val="accent1"/>
          </a:effectRef>
          <a:fontRef idx="minor">
            <a:schemeClr val="tx1"/>
          </a:fontRef>
        </p:style>
      </p:cxnSp>
      <p:pic>
        <p:nvPicPr>
          <p:cNvPr id="93" name="図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gray">
          <a:xfrm>
            <a:off x="1521253" y="6986984"/>
            <a:ext cx="441509" cy="441509"/>
          </a:xfrm>
          <a:prstGeom prst="rect">
            <a:avLst/>
          </a:prstGeom>
        </p:spPr>
      </p:pic>
      <p:sp>
        <p:nvSpPr>
          <p:cNvPr id="106" name="角丸四角形 105"/>
          <p:cNvSpPr/>
          <p:nvPr/>
        </p:nvSpPr>
        <p:spPr bwMode="gray">
          <a:xfrm>
            <a:off x="5519627" y="7712678"/>
            <a:ext cx="1775704" cy="1202719"/>
          </a:xfrm>
          <a:prstGeom prst="roundRect">
            <a:avLst>
              <a:gd name="adj" fmla="val 34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7" name="図 10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6708185" y="7542152"/>
            <a:ext cx="444122" cy="441509"/>
          </a:xfrm>
          <a:prstGeom prst="rect">
            <a:avLst/>
          </a:prstGeom>
        </p:spPr>
      </p:pic>
      <p:sp>
        <p:nvSpPr>
          <p:cNvPr id="108" name="正方形/長方形 107"/>
          <p:cNvSpPr/>
          <p:nvPr/>
        </p:nvSpPr>
        <p:spPr bwMode="gray">
          <a:xfrm>
            <a:off x="5636144" y="7986159"/>
            <a:ext cx="1497064" cy="769441"/>
          </a:xfrm>
          <a:prstGeom prst="rect">
            <a:avLst/>
          </a:prstGeom>
        </p:spPr>
        <p:txBody>
          <a:bodyPr wrap="square" lIns="0" tIns="0" rIns="0" bIns="0">
            <a:spAutoFit/>
          </a:bodyPr>
          <a:lstStyle/>
          <a:p>
            <a:pPr algn="just">
              <a:lnSpc>
                <a:spcPts val="1200"/>
              </a:lnSpc>
            </a:pPr>
            <a:r>
              <a:rPr lang="ja-JP" altLang="en-US" sz="700" dirty="0">
                <a:latin typeface="Meiryo UI" panose="020B0604030504040204" pitchFamily="50" charset="-128"/>
                <a:ea typeface="Meiryo UI" panose="020B0604030504040204" pitchFamily="50" charset="-128"/>
              </a:rPr>
              <a:t>映像でのやりとり中でもチャットで文字の会話、やりとりが可能です。</a:t>
            </a:r>
          </a:p>
          <a:p>
            <a:pPr algn="just">
              <a:lnSpc>
                <a:spcPts val="1200"/>
              </a:lnSpc>
            </a:pPr>
            <a:r>
              <a:rPr lang="ja-JP" altLang="en-US" sz="700" dirty="0">
                <a:latin typeface="Meiryo UI" panose="020B0604030504040204" pitchFamily="50" charset="-128"/>
                <a:ea typeface="Meiryo UI" panose="020B0604030504040204" pitchFamily="50" charset="-128"/>
              </a:rPr>
              <a:t>画像や資料などのファイルも添付できるため、事前に印刷する手間とコストを削減できます。</a:t>
            </a:r>
          </a:p>
        </p:txBody>
      </p:sp>
      <p:sp>
        <p:nvSpPr>
          <p:cNvPr id="109" name="正方形/長方形 108"/>
          <p:cNvSpPr/>
          <p:nvPr/>
        </p:nvSpPr>
        <p:spPr bwMode="gray">
          <a:xfrm>
            <a:off x="5571413" y="7790888"/>
            <a:ext cx="1078944" cy="169277"/>
          </a:xfrm>
          <a:prstGeom prst="rect">
            <a:avLst/>
          </a:prstGeom>
        </p:spPr>
        <p:txBody>
          <a:bodyPr wrap="square" lIns="0" tIns="0" rIns="0" bIns="0">
            <a:spAutoFit/>
          </a:bodyPr>
          <a:lstStyle/>
          <a:p>
            <a:r>
              <a:rPr lang="ja-JP" altLang="en-US" sz="1100" b="1" spc="-300" smtClean="0">
                <a:solidFill>
                  <a:srgbClr val="EC5E72"/>
                </a:solidFill>
                <a:latin typeface="Meiryo UI" panose="020B0604030504040204" pitchFamily="50" charset="-128"/>
                <a:ea typeface="Meiryo UI" panose="020B0604030504040204" pitchFamily="50" charset="-128"/>
              </a:rPr>
              <a:t>｜</a:t>
            </a:r>
            <a:r>
              <a:rPr lang="ja-JP" altLang="en-US" sz="1100" smtClean="0">
                <a:solidFill>
                  <a:srgbClr val="EC5E72"/>
                </a:solidFill>
                <a:latin typeface="Meiryo UI" panose="020B0604030504040204" pitchFamily="50" charset="-128"/>
                <a:ea typeface="Meiryo UI" panose="020B0604030504040204" pitchFamily="50" charset="-128"/>
              </a:rPr>
              <a:t>チャット機能</a:t>
            </a:r>
            <a:endParaRPr lang="ja-JP" altLang="en-US" sz="1100">
              <a:solidFill>
                <a:srgbClr val="EC5E72"/>
              </a:solidFill>
              <a:latin typeface="Meiryo UI" panose="020B0604030504040204" pitchFamily="50" charset="-128"/>
              <a:ea typeface="Meiryo UI" panose="020B0604030504040204" pitchFamily="50" charset="-128"/>
            </a:endParaRPr>
          </a:p>
        </p:txBody>
      </p:sp>
      <p:sp>
        <p:nvSpPr>
          <p:cNvPr id="110" name="角丸四角形 109"/>
          <p:cNvSpPr/>
          <p:nvPr/>
        </p:nvSpPr>
        <p:spPr bwMode="gray">
          <a:xfrm>
            <a:off x="5478661" y="5955368"/>
            <a:ext cx="1045656" cy="1675723"/>
          </a:xfrm>
          <a:prstGeom prst="roundRect">
            <a:avLst>
              <a:gd name="adj" fmla="val 5736"/>
            </a:avLst>
          </a:prstGeom>
          <a:noFill/>
          <a:ln w="28575">
            <a:solidFill>
              <a:srgbClr val="EC5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コネクタ 110"/>
          <p:cNvCxnSpPr/>
          <p:nvPr/>
        </p:nvCxnSpPr>
        <p:spPr bwMode="gray">
          <a:xfrm>
            <a:off x="6544127" y="7338655"/>
            <a:ext cx="356424" cy="202248"/>
          </a:xfrm>
          <a:prstGeom prst="line">
            <a:avLst/>
          </a:prstGeom>
          <a:ln w="28575">
            <a:solidFill>
              <a:srgbClr val="EC5E72"/>
            </a:solidFill>
          </a:ln>
        </p:spPr>
        <p:style>
          <a:lnRef idx="1">
            <a:schemeClr val="accent1"/>
          </a:lnRef>
          <a:fillRef idx="0">
            <a:schemeClr val="accent1"/>
          </a:fillRef>
          <a:effectRef idx="0">
            <a:schemeClr val="accent1"/>
          </a:effectRef>
          <a:fontRef idx="minor">
            <a:schemeClr val="tx1"/>
          </a:fontRef>
        </p:style>
      </p:cxnSp>
      <p:pic>
        <p:nvPicPr>
          <p:cNvPr id="113" name="図 1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gray">
          <a:xfrm>
            <a:off x="6535649" y="8684030"/>
            <a:ext cx="553846" cy="339623"/>
          </a:xfrm>
          <a:prstGeom prst="rect">
            <a:avLst/>
          </a:prstGeom>
        </p:spPr>
      </p:pic>
      <p:grpSp>
        <p:nvGrpSpPr>
          <p:cNvPr id="131" name="グループ化 130"/>
          <p:cNvGrpSpPr/>
          <p:nvPr/>
        </p:nvGrpSpPr>
        <p:grpSpPr>
          <a:xfrm>
            <a:off x="180329" y="9040980"/>
            <a:ext cx="7199017" cy="1435980"/>
            <a:chOff x="265911" y="9040980"/>
            <a:chExt cx="7199017" cy="1435980"/>
          </a:xfrm>
        </p:grpSpPr>
        <p:sp>
          <p:nvSpPr>
            <p:cNvPr id="114" name="角丸四角形 113"/>
            <p:cNvSpPr/>
            <p:nvPr/>
          </p:nvSpPr>
          <p:spPr bwMode="gray">
            <a:xfrm>
              <a:off x="265911" y="9201685"/>
              <a:ext cx="1775704" cy="1272540"/>
            </a:xfrm>
            <a:prstGeom prst="roundRect">
              <a:avLst>
                <a:gd name="adj" fmla="val 34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角丸四角形 114"/>
            <p:cNvSpPr/>
            <p:nvPr/>
          </p:nvSpPr>
          <p:spPr bwMode="gray">
            <a:xfrm>
              <a:off x="2094326" y="9201685"/>
              <a:ext cx="1901276" cy="1272540"/>
            </a:xfrm>
            <a:prstGeom prst="roundRect">
              <a:avLst>
                <a:gd name="adj" fmla="val 34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角丸四角形 115"/>
            <p:cNvSpPr/>
            <p:nvPr/>
          </p:nvSpPr>
          <p:spPr bwMode="gray">
            <a:xfrm>
              <a:off x="4032666" y="9201685"/>
              <a:ext cx="1802374" cy="1272540"/>
            </a:xfrm>
            <a:prstGeom prst="roundRect">
              <a:avLst>
                <a:gd name="adj" fmla="val 34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7" name="図 1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gray">
            <a:xfrm>
              <a:off x="3663563" y="9045065"/>
              <a:ext cx="441509" cy="441509"/>
            </a:xfrm>
            <a:prstGeom prst="rect">
              <a:avLst/>
            </a:prstGeom>
          </p:spPr>
        </p:pic>
        <p:pic>
          <p:nvPicPr>
            <p:cNvPr id="118" name="図 1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1488597" y="9045065"/>
              <a:ext cx="441509" cy="441509"/>
            </a:xfrm>
            <a:prstGeom prst="rect">
              <a:avLst/>
            </a:prstGeom>
          </p:spPr>
        </p:pic>
        <p:sp>
          <p:nvSpPr>
            <p:cNvPr id="119" name="正方形/長方形 118"/>
            <p:cNvSpPr/>
            <p:nvPr/>
          </p:nvSpPr>
          <p:spPr bwMode="gray">
            <a:xfrm>
              <a:off x="408912" y="9493071"/>
              <a:ext cx="1497064" cy="769441"/>
            </a:xfrm>
            <a:prstGeom prst="rect">
              <a:avLst/>
            </a:prstGeom>
          </p:spPr>
          <p:txBody>
            <a:bodyPr wrap="square" lIns="0" tIns="0" rIns="0" bIns="0">
              <a:spAutoFit/>
            </a:bodyPr>
            <a:lstStyle/>
            <a:p>
              <a:pPr algn="just">
                <a:lnSpc>
                  <a:spcPts val="1200"/>
                </a:lnSpc>
              </a:pPr>
              <a:r>
                <a:rPr lang="ja-JP" altLang="en-US" sz="700">
                  <a:latin typeface="Meiryo UI" panose="020B0604030504040204" pitchFamily="50" charset="-128"/>
                  <a:ea typeface="Meiryo UI" panose="020B0604030504040204" pitchFamily="50" charset="-128"/>
                </a:rPr>
                <a:t>カメラによる映像のほか、パソコンやスマートフォン内で開いているソフトや、ブラウザの画面も相手に共有して見せることができます。</a:t>
              </a:r>
            </a:p>
            <a:p>
              <a:pPr algn="just">
                <a:lnSpc>
                  <a:spcPts val="1200"/>
                </a:lnSpc>
              </a:pPr>
              <a:r>
                <a:rPr lang="ja-JP" altLang="en-US" sz="700">
                  <a:latin typeface="Meiryo UI" panose="020B0604030504040204" pitchFamily="50" charset="-128"/>
                  <a:ea typeface="Meiryo UI" panose="020B0604030504040204" pitchFamily="50" charset="-128"/>
                </a:rPr>
                <a:t>ソフトの操作説明や、動画、資料など、より具体的に相手に伝えられます。</a:t>
              </a:r>
            </a:p>
          </p:txBody>
        </p:sp>
        <p:sp>
          <p:nvSpPr>
            <p:cNvPr id="120" name="正方形/長方形 119"/>
            <p:cNvSpPr/>
            <p:nvPr/>
          </p:nvSpPr>
          <p:spPr bwMode="gray">
            <a:xfrm>
              <a:off x="336561" y="9301610"/>
              <a:ext cx="1522174" cy="176972"/>
            </a:xfrm>
            <a:prstGeom prst="rect">
              <a:avLst/>
            </a:prstGeom>
          </p:spPr>
          <p:txBody>
            <a:bodyPr wrap="square" lIns="0" tIns="0" rIns="0" bIns="0">
              <a:spAutoFit/>
            </a:bodyPr>
            <a:lstStyle/>
            <a:p>
              <a:r>
                <a:rPr lang="ja-JP" altLang="en-US" sz="1150" b="1" smtClean="0">
                  <a:solidFill>
                    <a:srgbClr val="EC5E72"/>
                  </a:solidFill>
                  <a:latin typeface="Meiryo UI" panose="020B0604030504040204" pitchFamily="50" charset="-128"/>
                  <a:ea typeface="Meiryo UI" panose="020B0604030504040204" pitchFamily="50" charset="-128"/>
                </a:rPr>
                <a:t>｜</a:t>
              </a:r>
              <a:r>
                <a:rPr lang="ja-JP" altLang="en-US" sz="1150">
                  <a:solidFill>
                    <a:srgbClr val="EC5E72"/>
                  </a:solidFill>
                  <a:latin typeface="Meiryo UI" panose="020B0604030504040204" pitchFamily="50" charset="-128"/>
                  <a:ea typeface="Meiryo UI" panose="020B0604030504040204" pitchFamily="50" charset="-128"/>
                </a:rPr>
                <a:t>画面共有機能</a:t>
              </a:r>
            </a:p>
          </p:txBody>
        </p:sp>
        <p:sp>
          <p:nvSpPr>
            <p:cNvPr id="121" name="正方形/長方形 120"/>
            <p:cNvSpPr/>
            <p:nvPr/>
          </p:nvSpPr>
          <p:spPr bwMode="gray">
            <a:xfrm>
              <a:off x="2237327" y="9493071"/>
              <a:ext cx="1647784" cy="769441"/>
            </a:xfrm>
            <a:prstGeom prst="rect">
              <a:avLst/>
            </a:prstGeom>
          </p:spPr>
          <p:txBody>
            <a:bodyPr wrap="square" lIns="0" tIns="0" rIns="0" bIns="0">
              <a:spAutoFit/>
            </a:bodyPr>
            <a:lstStyle/>
            <a:p>
              <a:pPr algn="just">
                <a:lnSpc>
                  <a:spcPts val="1200"/>
                </a:lnSpc>
              </a:pPr>
              <a:r>
                <a:rPr lang="ja-JP" altLang="en-US" sz="700">
                  <a:latin typeface="Meiryo UI" panose="020B0604030504040204" pitchFamily="50" charset="-128"/>
                  <a:ea typeface="Meiryo UI" panose="020B0604030504040204" pitchFamily="50" charset="-128"/>
                </a:rPr>
                <a:t>カメラ映像の明るさや見え方の調整、マイクの音声調整など、各人のパソコンやその日のお天気、室内の明るさ等に合わせ見えやすく、聞こえやすくするための微調整がカンタン。</a:t>
              </a:r>
            </a:p>
            <a:p>
              <a:pPr algn="just">
                <a:lnSpc>
                  <a:spcPts val="1200"/>
                </a:lnSpc>
              </a:pPr>
              <a:r>
                <a:rPr lang="ja-JP" altLang="en-US" sz="700">
                  <a:latin typeface="Meiryo UI" panose="020B0604030504040204" pitchFamily="50" charset="-128"/>
                  <a:ea typeface="Meiryo UI" panose="020B0604030504040204" pitchFamily="50" charset="-128"/>
                </a:rPr>
                <a:t>商談やプレゼンをバックアップします。</a:t>
              </a:r>
            </a:p>
          </p:txBody>
        </p:sp>
        <p:sp>
          <p:nvSpPr>
            <p:cNvPr id="122" name="正方形/長方形 121"/>
            <p:cNvSpPr/>
            <p:nvPr/>
          </p:nvSpPr>
          <p:spPr bwMode="gray">
            <a:xfrm>
              <a:off x="2164976" y="9301610"/>
              <a:ext cx="1522174" cy="176972"/>
            </a:xfrm>
            <a:prstGeom prst="rect">
              <a:avLst/>
            </a:prstGeom>
          </p:spPr>
          <p:txBody>
            <a:bodyPr wrap="square" lIns="0" tIns="0" rIns="0" bIns="0">
              <a:spAutoFit/>
            </a:bodyPr>
            <a:lstStyle/>
            <a:p>
              <a:r>
                <a:rPr lang="ja-JP" altLang="en-US" sz="1150" b="1" smtClean="0">
                  <a:solidFill>
                    <a:srgbClr val="EC5E72"/>
                  </a:solidFill>
                  <a:latin typeface="Meiryo UI" panose="020B0604030504040204" pitchFamily="50" charset="-128"/>
                  <a:ea typeface="Meiryo UI" panose="020B0604030504040204" pitchFamily="50" charset="-128"/>
                </a:rPr>
                <a:t>｜</a:t>
              </a:r>
              <a:r>
                <a:rPr lang="ja-JP" altLang="en-US" sz="1150">
                  <a:solidFill>
                    <a:srgbClr val="EC5E72"/>
                  </a:solidFill>
                  <a:latin typeface="Meiryo UI" panose="020B0604030504040204" pitchFamily="50" charset="-128"/>
                  <a:ea typeface="Meiryo UI" panose="020B0604030504040204" pitchFamily="50" charset="-128"/>
                </a:rPr>
                <a:t>カメラ・マイク設定機能</a:t>
              </a:r>
            </a:p>
          </p:txBody>
        </p:sp>
        <p:sp>
          <p:nvSpPr>
            <p:cNvPr id="123" name="正方形/長方形 122"/>
            <p:cNvSpPr/>
            <p:nvPr/>
          </p:nvSpPr>
          <p:spPr bwMode="gray">
            <a:xfrm>
              <a:off x="4175667" y="9493071"/>
              <a:ext cx="1497064" cy="769441"/>
            </a:xfrm>
            <a:prstGeom prst="rect">
              <a:avLst/>
            </a:prstGeom>
          </p:spPr>
          <p:txBody>
            <a:bodyPr wrap="square" lIns="0" tIns="0" rIns="0" bIns="0">
              <a:spAutoFit/>
            </a:bodyPr>
            <a:lstStyle/>
            <a:p>
              <a:pPr algn="just">
                <a:lnSpc>
                  <a:spcPts val="1200"/>
                </a:lnSpc>
              </a:pPr>
              <a:r>
                <a:rPr lang="ja-JP" altLang="en-US" sz="700" dirty="0" smtClean="0">
                  <a:latin typeface="Meiryo UI" panose="020B0604030504040204" pitchFamily="50" charset="-128"/>
                  <a:ea typeface="Meiryo UI" panose="020B0604030504040204" pitchFamily="50" charset="-128"/>
                </a:rPr>
                <a:t>接続中の映像を録画できます。会議の映像議事録だけでなく、商談ロープレのチェックや共有、商談後、お客様に共有し検討の材料としたり、録画した動画は営業ツールとしてお役に立ちます。</a:t>
              </a:r>
              <a:endParaRPr lang="ja-JP" altLang="en-US" sz="700" dirty="0">
                <a:latin typeface="Meiryo UI" panose="020B0604030504040204" pitchFamily="50" charset="-128"/>
                <a:ea typeface="Meiryo UI" panose="020B0604030504040204" pitchFamily="50" charset="-128"/>
              </a:endParaRPr>
            </a:p>
          </p:txBody>
        </p:sp>
        <p:sp>
          <p:nvSpPr>
            <p:cNvPr id="124" name="正方形/長方形 123"/>
            <p:cNvSpPr/>
            <p:nvPr/>
          </p:nvSpPr>
          <p:spPr bwMode="gray">
            <a:xfrm>
              <a:off x="4103316" y="9301610"/>
              <a:ext cx="1522174" cy="176972"/>
            </a:xfrm>
            <a:prstGeom prst="rect">
              <a:avLst/>
            </a:prstGeom>
          </p:spPr>
          <p:txBody>
            <a:bodyPr wrap="square" lIns="0" tIns="0" rIns="0" bIns="0">
              <a:spAutoFit/>
            </a:bodyPr>
            <a:lstStyle/>
            <a:p>
              <a:r>
                <a:rPr lang="ja-JP" altLang="en-US" sz="1150" b="1" smtClean="0">
                  <a:solidFill>
                    <a:srgbClr val="EC5E72"/>
                  </a:solidFill>
                  <a:latin typeface="Meiryo UI" panose="020B0604030504040204" pitchFamily="50" charset="-128"/>
                  <a:ea typeface="Meiryo UI" panose="020B0604030504040204" pitchFamily="50" charset="-128"/>
                </a:rPr>
                <a:t>｜</a:t>
              </a:r>
              <a:r>
                <a:rPr lang="ja-JP" altLang="en-US" sz="1150">
                  <a:solidFill>
                    <a:srgbClr val="EC5E72"/>
                  </a:solidFill>
                  <a:latin typeface="Meiryo UI" panose="020B0604030504040204" pitchFamily="50" charset="-128"/>
                  <a:ea typeface="Meiryo UI" panose="020B0604030504040204" pitchFamily="50" charset="-128"/>
                </a:rPr>
                <a:t>録画機能</a:t>
              </a:r>
            </a:p>
          </p:txBody>
        </p:sp>
        <p:pic>
          <p:nvPicPr>
            <p:cNvPr id="125" name="図 1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gray">
            <a:xfrm>
              <a:off x="5247388" y="9045065"/>
              <a:ext cx="441509" cy="441509"/>
            </a:xfrm>
            <a:prstGeom prst="rect">
              <a:avLst/>
            </a:prstGeom>
          </p:spPr>
        </p:pic>
        <p:sp>
          <p:nvSpPr>
            <p:cNvPr id="126" name="角丸四角形 125"/>
            <p:cNvSpPr/>
            <p:nvPr/>
          </p:nvSpPr>
          <p:spPr bwMode="gray">
            <a:xfrm>
              <a:off x="5872104" y="9204420"/>
              <a:ext cx="1508025" cy="1272540"/>
            </a:xfrm>
            <a:prstGeom prst="roundRect">
              <a:avLst>
                <a:gd name="adj" fmla="val 34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8" name="図 1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bwMode="gray">
            <a:xfrm>
              <a:off x="6938620" y="9040980"/>
              <a:ext cx="441509" cy="441509"/>
            </a:xfrm>
            <a:prstGeom prst="rect">
              <a:avLst/>
            </a:prstGeom>
          </p:spPr>
        </p:pic>
        <p:sp>
          <p:nvSpPr>
            <p:cNvPr id="129" name="正方形/長方形 128"/>
            <p:cNvSpPr/>
            <p:nvPr/>
          </p:nvSpPr>
          <p:spPr bwMode="gray">
            <a:xfrm>
              <a:off x="6015105" y="9495806"/>
              <a:ext cx="1207699" cy="923330"/>
            </a:xfrm>
            <a:prstGeom prst="rect">
              <a:avLst/>
            </a:prstGeom>
          </p:spPr>
          <p:txBody>
            <a:bodyPr wrap="square" lIns="0" tIns="0" rIns="0" bIns="0">
              <a:spAutoFit/>
            </a:bodyPr>
            <a:lstStyle/>
            <a:p>
              <a:pPr algn="just">
                <a:lnSpc>
                  <a:spcPts val="1200"/>
                </a:lnSpc>
              </a:pPr>
              <a:r>
                <a:rPr lang="ja-JP" altLang="en-US" sz="700" dirty="0">
                  <a:latin typeface="Meiryo UI" panose="020B0604030504040204" pitchFamily="50" charset="-128"/>
                  <a:ea typeface="Meiryo UI" panose="020B0604030504040204" pitchFamily="50" charset="-128"/>
                </a:rPr>
                <a:t>オンライン上でセミナーや講演などを実施できるウェビナー機能を搭載。</a:t>
              </a:r>
            </a:p>
            <a:p>
              <a:pPr algn="just">
                <a:lnSpc>
                  <a:spcPts val="1200"/>
                </a:lnSpc>
              </a:pPr>
              <a:r>
                <a:rPr lang="ja-JP" altLang="en-US" sz="700" dirty="0">
                  <a:latin typeface="Meiryo UI" panose="020B0604030504040204" pitchFamily="50" charset="-128"/>
                  <a:ea typeface="Meiryo UI" panose="020B0604030504040204" pitchFamily="50" charset="-128"/>
                </a:rPr>
                <a:t>セミナーや講演だけではなく、求職者向けに会社概要や業務内容を紹介する説明会を開催するなど、採用活動にも活用できます。　</a:t>
              </a:r>
            </a:p>
          </p:txBody>
        </p:sp>
        <p:sp>
          <p:nvSpPr>
            <p:cNvPr id="130" name="正方形/長方形 129"/>
            <p:cNvSpPr/>
            <p:nvPr/>
          </p:nvSpPr>
          <p:spPr bwMode="gray">
            <a:xfrm>
              <a:off x="5942754" y="9304345"/>
              <a:ext cx="1522174" cy="176972"/>
            </a:xfrm>
            <a:prstGeom prst="rect">
              <a:avLst/>
            </a:prstGeom>
          </p:spPr>
          <p:txBody>
            <a:bodyPr wrap="square" lIns="0" tIns="0" rIns="0" bIns="0">
              <a:spAutoFit/>
            </a:bodyPr>
            <a:lstStyle/>
            <a:p>
              <a:r>
                <a:rPr lang="ja-JP" altLang="en-US" sz="1150" b="1" dirty="0" smtClean="0">
                  <a:solidFill>
                    <a:srgbClr val="EC5E72"/>
                  </a:solidFill>
                  <a:latin typeface="Meiryo UI" panose="020B0604030504040204" pitchFamily="50" charset="-128"/>
                  <a:ea typeface="Meiryo UI" panose="020B0604030504040204" pitchFamily="50" charset="-128"/>
                </a:rPr>
                <a:t>｜</a:t>
              </a:r>
              <a:r>
                <a:rPr lang="ja-JP" altLang="en-US" sz="1150" dirty="0">
                  <a:solidFill>
                    <a:srgbClr val="EC5E72"/>
                  </a:solidFill>
                  <a:latin typeface="Meiryo UI" panose="020B0604030504040204" pitchFamily="50" charset="-128"/>
                  <a:ea typeface="Meiryo UI" panose="020B0604030504040204" pitchFamily="50" charset="-128"/>
                </a:rPr>
                <a:t>ウェビナー機能</a:t>
              </a:r>
            </a:p>
          </p:txBody>
        </p:sp>
      </p:grpSp>
    </p:spTree>
    <p:extLst>
      <p:ext uri="{BB962C8B-B14F-4D97-AF65-F5344CB8AC3E}">
        <p14:creationId xmlns:p14="http://schemas.microsoft.com/office/powerpoint/2010/main" val="2622738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角丸四角形 132"/>
          <p:cNvSpPr/>
          <p:nvPr/>
        </p:nvSpPr>
        <p:spPr bwMode="gray">
          <a:xfrm>
            <a:off x="239486" y="7704344"/>
            <a:ext cx="7075714" cy="2778599"/>
          </a:xfrm>
          <a:prstGeom prst="roundRect">
            <a:avLst>
              <a:gd name="adj" fmla="val 34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角丸四角形 97"/>
          <p:cNvSpPr/>
          <p:nvPr/>
        </p:nvSpPr>
        <p:spPr bwMode="gray">
          <a:xfrm>
            <a:off x="239486" y="2365147"/>
            <a:ext cx="7075714" cy="3992110"/>
          </a:xfrm>
          <a:prstGeom prst="roundRect">
            <a:avLst>
              <a:gd name="adj" fmla="val 349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185057" y="257628"/>
            <a:ext cx="4582886" cy="369332"/>
            <a:chOff x="185057" y="257628"/>
            <a:chExt cx="4582886" cy="369332"/>
          </a:xfrm>
        </p:grpSpPr>
        <p:sp>
          <p:nvSpPr>
            <p:cNvPr id="29" name="正方形/長方形 28"/>
            <p:cNvSpPr/>
            <p:nvPr/>
          </p:nvSpPr>
          <p:spPr>
            <a:xfrm>
              <a:off x="239486" y="261261"/>
              <a:ext cx="4528457" cy="348342"/>
            </a:xfrm>
            <a:prstGeom prst="rect">
              <a:avLst/>
            </a:prstGeom>
            <a:solidFill>
              <a:srgbClr val="FF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85057" y="257628"/>
              <a:ext cx="4278085" cy="369332"/>
            </a:xfrm>
            <a:prstGeom prst="rect">
              <a:avLst/>
            </a:prstGeom>
            <a:noFill/>
          </p:spPr>
          <p:txBody>
            <a:bodyPr wrap="square" rtlCol="0">
              <a:spAutoFit/>
            </a:bodyPr>
            <a:lstStyle/>
            <a:p>
              <a:r>
                <a:rPr kumimoji="1" lang="ja-JP" altLang="en-US" b="1" dirty="0" smtClean="0">
                  <a:solidFill>
                    <a:schemeClr val="bg1"/>
                  </a:solidFill>
                </a:rPr>
                <a:t>・オンライン化</a:t>
              </a:r>
              <a:r>
                <a:rPr kumimoji="1" lang="ja-JP" altLang="en-US" b="1" dirty="0">
                  <a:solidFill>
                    <a:schemeClr val="bg1"/>
                  </a:solidFill>
                </a:rPr>
                <a:t>への取組実践のご紹介</a:t>
              </a:r>
            </a:p>
          </p:txBody>
        </p:sp>
      </p:grpSp>
      <p:sp>
        <p:nvSpPr>
          <p:cNvPr id="74" name="テキスト ボックス 73"/>
          <p:cNvSpPr txBox="1"/>
          <p:nvPr/>
        </p:nvSpPr>
        <p:spPr>
          <a:xfrm>
            <a:off x="381001" y="652360"/>
            <a:ext cx="6335485" cy="330603"/>
          </a:xfrm>
          <a:prstGeom prst="rect">
            <a:avLst/>
          </a:prstGeom>
          <a:noFill/>
        </p:spPr>
        <p:txBody>
          <a:bodyPr wrap="square" rtlCol="0">
            <a:spAutoFit/>
          </a:bodyPr>
          <a:lstStyle/>
          <a:p>
            <a:pPr>
              <a:lnSpc>
                <a:spcPct val="150000"/>
              </a:lnSpc>
            </a:pPr>
            <a:r>
              <a:rPr kumimoji="1" lang="ja-JP" altLang="en-US" sz="1200" dirty="0" smtClean="0">
                <a:latin typeface="Meiryo UI" panose="020B0604030504040204" pitchFamily="50" charset="-128"/>
                <a:ea typeface="Meiryo UI" panose="020B0604030504040204" pitchFamily="50" charset="-128"/>
              </a:rPr>
              <a:t>株式会社ディーエスブランドのオンライン化への取組をご紹介いたします。</a:t>
            </a:r>
            <a:endParaRPr kumimoji="1" lang="ja-JP" altLang="en-US" sz="1200"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381001" y="989816"/>
            <a:ext cx="6734173" cy="415498"/>
          </a:xfrm>
          <a:prstGeom prst="rect">
            <a:avLst/>
          </a:prstGeom>
          <a:solidFill>
            <a:schemeClr val="accent2">
              <a:lumMod val="20000"/>
              <a:lumOff val="80000"/>
            </a:schemeClr>
          </a:solidFill>
        </p:spPr>
        <p:txBody>
          <a:bodyPr wrap="square" rtlCol="0">
            <a:spAutoFit/>
          </a:bodyPr>
          <a:lstStyle/>
          <a:p>
            <a:pPr>
              <a:lnSpc>
                <a:spcPct val="150000"/>
              </a:lnSpc>
            </a:pPr>
            <a:r>
              <a:rPr kumimoji="1" lang="ja-JP" altLang="en-US" sz="1400" b="1" dirty="0" smtClean="0">
                <a:solidFill>
                  <a:srgbClr val="FF5E75"/>
                </a:solidFill>
                <a:latin typeface="+mn-ea"/>
              </a:rPr>
              <a:t>ケース</a:t>
            </a:r>
            <a:r>
              <a:rPr kumimoji="1" lang="en-US" altLang="ja-JP" sz="1400" b="1" dirty="0" smtClean="0">
                <a:solidFill>
                  <a:srgbClr val="FF5E75"/>
                </a:solidFill>
                <a:latin typeface="+mn-ea"/>
              </a:rPr>
              <a:t>1</a:t>
            </a:r>
            <a:r>
              <a:rPr kumimoji="1" lang="ja-JP" altLang="en-US" sz="1400" b="1" dirty="0" smtClean="0">
                <a:solidFill>
                  <a:srgbClr val="FF5E75"/>
                </a:solidFill>
                <a:latin typeface="+mn-ea"/>
              </a:rPr>
              <a:t>：移動を伴う会議</a:t>
            </a:r>
            <a:endParaRPr kumimoji="1" lang="ja-JP" altLang="en-US" sz="1400" b="1" dirty="0">
              <a:solidFill>
                <a:srgbClr val="FF5E75"/>
              </a:solidFill>
              <a:latin typeface="+mn-ea"/>
            </a:endParaRPr>
          </a:p>
        </p:txBody>
      </p:sp>
      <p:sp>
        <p:nvSpPr>
          <p:cNvPr id="80" name="テキスト ボックス 79"/>
          <p:cNvSpPr txBox="1"/>
          <p:nvPr/>
        </p:nvSpPr>
        <p:spPr>
          <a:xfrm>
            <a:off x="381001" y="1359934"/>
            <a:ext cx="6781799" cy="923330"/>
          </a:xfrm>
          <a:prstGeom prst="rect">
            <a:avLst/>
          </a:prstGeom>
          <a:noFill/>
        </p:spPr>
        <p:txBody>
          <a:bodyPr wrap="square" rtlCol="0">
            <a:spAutoFit/>
          </a:bodyPr>
          <a:lstStyle/>
          <a:p>
            <a:pPr>
              <a:lnSpc>
                <a:spcPct val="150000"/>
              </a:lnSpc>
            </a:pPr>
            <a:r>
              <a:rPr kumimoji="1" lang="ja-JP" altLang="en-US" sz="1200" dirty="0" smtClean="0">
                <a:latin typeface="Meiryo UI" panose="020B0604030504040204" pitchFamily="50" charset="-128"/>
                <a:ea typeface="Meiryo UI" panose="020B0604030504040204" pitchFamily="50" charset="-128"/>
              </a:rPr>
              <a:t>弊社は</a:t>
            </a:r>
            <a:r>
              <a:rPr kumimoji="1" lang="en-US" altLang="ja-JP" sz="1200" dirty="0" smtClean="0">
                <a:latin typeface="Meiryo UI" panose="020B0604030504040204" pitchFamily="50" charset="-128"/>
                <a:ea typeface="Meiryo UI" panose="020B0604030504040204" pitchFamily="50" charset="-128"/>
              </a:rPr>
              <a:t>47</a:t>
            </a:r>
            <a:r>
              <a:rPr kumimoji="1" lang="ja-JP" altLang="en-US" sz="1200" dirty="0" smtClean="0">
                <a:latin typeface="Meiryo UI" panose="020B0604030504040204" pitchFamily="50" charset="-128"/>
                <a:ea typeface="Meiryo UI" panose="020B0604030504040204" pitchFamily="50" charset="-128"/>
              </a:rPr>
              <a:t>都道府県に各担当が在中し、営業活動を実施しております。毎月</a:t>
            </a: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回各都道府県の担当者が集まり部署内での会議を実施しておりましたが、コロナ渦ということもあり徐々に集合しての会議をオンラインに切り替えていきました。今回は九州営業グループを例に取り上げます。</a:t>
            </a:r>
            <a:endParaRPr kumimoji="1" lang="ja-JP" altLang="en-US" sz="1200" dirty="0">
              <a:latin typeface="Meiryo UI" panose="020B0604030504040204" pitchFamily="50" charset="-128"/>
              <a:ea typeface="Meiryo UI" panose="020B0604030504040204" pitchFamily="50" charset="-128"/>
            </a:endParaRPr>
          </a:p>
        </p:txBody>
      </p:sp>
      <p:sp>
        <p:nvSpPr>
          <p:cNvPr id="89" name="テキスト ボックス 88"/>
          <p:cNvSpPr txBox="1"/>
          <p:nvPr/>
        </p:nvSpPr>
        <p:spPr>
          <a:xfrm>
            <a:off x="381000" y="2675235"/>
            <a:ext cx="6781799" cy="553998"/>
          </a:xfrm>
          <a:prstGeom prst="rect">
            <a:avLst/>
          </a:prstGeom>
          <a:noFill/>
        </p:spPr>
        <p:txBody>
          <a:bodyPr wrap="square" rtlCol="0">
            <a:spAutoFit/>
          </a:bodyPr>
          <a:lstStyle/>
          <a:p>
            <a:pPr>
              <a:lnSpc>
                <a:spcPct val="150000"/>
              </a:lnSpc>
            </a:pPr>
            <a:r>
              <a:rPr kumimoji="1" lang="ja-JP" altLang="en-US" sz="1000" dirty="0" smtClean="0">
                <a:latin typeface="Meiryo UI" panose="020B0604030504040204" pitchFamily="50" charset="-128"/>
                <a:ea typeface="Meiryo UI" panose="020B0604030504040204" pitchFamily="50" charset="-128"/>
              </a:rPr>
              <a:t>・南九州地区（熊本県集合）と北九州地区（福岡県集合）と別日に会議を開催　・会議時間は</a:t>
            </a:r>
            <a:r>
              <a:rPr kumimoji="1" lang="en-US" altLang="ja-JP" sz="1000" dirty="0" smtClean="0">
                <a:latin typeface="Meiryo UI" panose="020B0604030504040204" pitchFamily="50" charset="-128"/>
                <a:ea typeface="Meiryo UI" panose="020B0604030504040204" pitchFamily="50" charset="-128"/>
              </a:rPr>
              <a:t>9</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00</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17</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00</a:t>
            </a:r>
          </a:p>
          <a:p>
            <a:pPr>
              <a:lnSpc>
                <a:spcPct val="150000"/>
              </a:lnSpc>
            </a:pPr>
            <a:r>
              <a:rPr kumimoji="1" lang="ja-JP" altLang="en-US" sz="1000" dirty="0" smtClean="0">
                <a:latin typeface="Meiryo UI" panose="020B0604030504040204" pitchFamily="50" charset="-128"/>
                <a:ea typeface="Meiryo UI" panose="020B0604030504040204" pitchFamily="50" charset="-128"/>
              </a:rPr>
              <a:t>・沖縄県を除く、全担当者が車で移動　・貸会議室を毎回利用</a:t>
            </a:r>
            <a:endParaRPr kumimoji="1" lang="ja-JP" altLang="en-US" sz="1000" dirty="0">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388938" y="5046032"/>
            <a:ext cx="6781799" cy="1200329"/>
          </a:xfrm>
          <a:prstGeom prst="rect">
            <a:avLst/>
          </a:prstGeom>
          <a:noFill/>
        </p:spPr>
        <p:txBody>
          <a:bodyPr wrap="square" rtlCol="0">
            <a:spAutoFit/>
          </a:bodyPr>
          <a:lstStyle/>
          <a:p>
            <a:pPr>
              <a:lnSpc>
                <a:spcPct val="150000"/>
              </a:lnSpc>
            </a:pPr>
            <a:r>
              <a:rPr kumimoji="1" lang="ja-JP" altLang="en-US" sz="1200" dirty="0" smtClean="0">
                <a:latin typeface="Meiryo UI" panose="020B0604030504040204" pitchFamily="50" charset="-128"/>
                <a:ea typeface="Meiryo UI" panose="020B0604030504040204" pitchFamily="50" charset="-128"/>
              </a:rPr>
              <a:t>会議をオンライン化することで</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グループ合わせて</a:t>
            </a:r>
            <a:r>
              <a:rPr kumimoji="1" lang="en-US" altLang="ja-JP" sz="1200" b="1" u="sng" dirty="0" smtClean="0">
                <a:solidFill>
                  <a:srgbClr val="FF5E75"/>
                </a:solidFill>
                <a:latin typeface="Meiryo UI" panose="020B0604030504040204" pitchFamily="50" charset="-128"/>
                <a:ea typeface="Meiryo UI" panose="020B0604030504040204" pitchFamily="50" charset="-128"/>
              </a:rPr>
              <a:t>1</a:t>
            </a:r>
            <a:r>
              <a:rPr kumimoji="1" lang="ja-JP" altLang="en-US" sz="1200" b="1" u="sng" dirty="0" smtClean="0">
                <a:solidFill>
                  <a:srgbClr val="FF5E75"/>
                </a:solidFill>
                <a:latin typeface="Meiryo UI" panose="020B0604030504040204" pitchFamily="50" charset="-128"/>
                <a:ea typeface="Meiryo UI" panose="020B0604030504040204" pitchFamily="50" charset="-128"/>
              </a:rPr>
              <a:t>回の会議で￥</a:t>
            </a:r>
            <a:r>
              <a:rPr kumimoji="1" lang="en-US" altLang="ja-JP" sz="1200" b="1" u="sng" dirty="0" smtClean="0">
                <a:solidFill>
                  <a:srgbClr val="FF5E75"/>
                </a:solidFill>
                <a:latin typeface="Meiryo UI" panose="020B0604030504040204" pitchFamily="50" charset="-128"/>
                <a:ea typeface="Meiryo UI" panose="020B0604030504040204" pitchFamily="50" charset="-128"/>
              </a:rPr>
              <a:t>84,800</a:t>
            </a:r>
            <a:r>
              <a:rPr kumimoji="1" lang="ja-JP" altLang="en-US" sz="1200" b="1" u="sng" dirty="0" smtClean="0">
                <a:solidFill>
                  <a:srgbClr val="FF5E75"/>
                </a:solidFill>
                <a:latin typeface="Meiryo UI" panose="020B0604030504040204" pitchFamily="50" charset="-128"/>
                <a:ea typeface="Meiryo UI" panose="020B0604030504040204" pitchFamily="50" charset="-128"/>
              </a:rPr>
              <a:t>の費用削減</a:t>
            </a:r>
            <a:r>
              <a:rPr kumimoji="1" lang="ja-JP" altLang="en-US" sz="1200" dirty="0" smtClean="0">
                <a:latin typeface="Meiryo UI" panose="020B0604030504040204" pitchFamily="50" charset="-128"/>
                <a:ea typeface="Meiryo UI" panose="020B0604030504040204" pitchFamily="50" charset="-128"/>
              </a:rPr>
              <a:t>、</a:t>
            </a:r>
            <a:r>
              <a:rPr kumimoji="1" lang="en-US" altLang="ja-JP" sz="1200" b="1" u="sng" dirty="0" smtClean="0">
                <a:solidFill>
                  <a:srgbClr val="FF5E75"/>
                </a:solidFill>
                <a:latin typeface="Meiryo UI" panose="020B0604030504040204" pitchFamily="50" charset="-128"/>
                <a:ea typeface="Meiryo UI" panose="020B0604030504040204" pitchFamily="50" charset="-128"/>
              </a:rPr>
              <a:t>1</a:t>
            </a:r>
            <a:r>
              <a:rPr kumimoji="1" lang="ja-JP" altLang="en-US" sz="1200" b="1" u="sng" dirty="0" smtClean="0">
                <a:solidFill>
                  <a:srgbClr val="FF5E75"/>
                </a:solidFill>
                <a:latin typeface="Meiryo UI" panose="020B0604030504040204" pitchFamily="50" charset="-128"/>
                <a:ea typeface="Meiryo UI" panose="020B0604030504040204" pitchFamily="50" charset="-128"/>
              </a:rPr>
              <a:t>人あたり平均</a:t>
            </a:r>
            <a:r>
              <a:rPr kumimoji="1" lang="en-US" altLang="ja-JP" sz="1200" b="1" u="sng" dirty="0" smtClean="0">
                <a:solidFill>
                  <a:srgbClr val="FF5E75"/>
                </a:solidFill>
                <a:latin typeface="Meiryo UI" panose="020B0604030504040204" pitchFamily="50" charset="-128"/>
                <a:ea typeface="Meiryo UI" panose="020B0604030504040204" pitchFamily="50" charset="-128"/>
              </a:rPr>
              <a:t>2</a:t>
            </a:r>
            <a:r>
              <a:rPr kumimoji="1" lang="ja-JP" altLang="en-US" sz="1200" b="1" u="sng" dirty="0" smtClean="0">
                <a:solidFill>
                  <a:srgbClr val="FF5E75"/>
                </a:solidFill>
                <a:latin typeface="Meiryo UI" panose="020B0604030504040204" pitchFamily="50" charset="-128"/>
                <a:ea typeface="Meiryo UI" panose="020B0604030504040204" pitchFamily="50" charset="-128"/>
              </a:rPr>
              <a:t>時間</a:t>
            </a:r>
            <a:r>
              <a:rPr kumimoji="1" lang="en-US" altLang="ja-JP" sz="1200" b="1" u="sng" dirty="0" smtClean="0">
                <a:solidFill>
                  <a:srgbClr val="FF5E75"/>
                </a:solidFill>
                <a:latin typeface="Meiryo UI" panose="020B0604030504040204" pitchFamily="50" charset="-128"/>
                <a:ea typeface="Meiryo UI" panose="020B0604030504040204" pitchFamily="50" charset="-128"/>
              </a:rPr>
              <a:t>30</a:t>
            </a:r>
            <a:r>
              <a:rPr kumimoji="1" lang="ja-JP" altLang="en-US" sz="1200" b="1" u="sng" dirty="0" smtClean="0">
                <a:solidFill>
                  <a:srgbClr val="FF5E75"/>
                </a:solidFill>
                <a:latin typeface="Meiryo UI" panose="020B0604030504040204" pitchFamily="50" charset="-128"/>
                <a:ea typeface="Meiryo UI" panose="020B0604030504040204" pitchFamily="50" charset="-128"/>
              </a:rPr>
              <a:t>分程度の移動時間</a:t>
            </a:r>
            <a:r>
              <a:rPr kumimoji="1" lang="ja-JP" altLang="en-US" sz="1200" dirty="0" smtClean="0">
                <a:latin typeface="Meiryo UI" panose="020B0604030504040204" pitchFamily="50" charset="-128"/>
                <a:ea typeface="Meiryo UI" panose="020B0604030504040204" pitchFamily="50" charset="-128"/>
              </a:rPr>
              <a:t>を削減できました。</a:t>
            </a:r>
            <a:endParaRPr kumimoji="1" lang="en-US" altLang="ja-JP" sz="1200" dirty="0" smtClean="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弊社</a:t>
            </a:r>
            <a:r>
              <a:rPr kumimoji="1" lang="ja-JP" altLang="en-US" sz="1200" dirty="0" smtClean="0">
                <a:latin typeface="Meiryo UI" panose="020B0604030504040204" pitchFamily="50" charset="-128"/>
                <a:ea typeface="Meiryo UI" panose="020B0604030504040204" pitchFamily="50" charset="-128"/>
              </a:rPr>
              <a:t>では全国でも同じように拠点ごとに会議を行っておりますので、他の地域でも同様の成果が出ております。</a:t>
            </a:r>
            <a:endParaRPr kumimoji="1" lang="en-US" altLang="ja-JP" sz="1200" dirty="0" smtClean="0">
              <a:latin typeface="Meiryo UI" panose="020B0604030504040204" pitchFamily="50" charset="-128"/>
              <a:ea typeface="Meiryo UI" panose="020B0604030504040204" pitchFamily="50" charset="-128"/>
            </a:endParaRPr>
          </a:p>
          <a:p>
            <a:pPr>
              <a:lnSpc>
                <a:spcPct val="150000"/>
              </a:lnSpc>
            </a:pPr>
            <a:r>
              <a:rPr kumimoji="1" lang="ja-JP" altLang="en-US" sz="1200" dirty="0" smtClean="0">
                <a:latin typeface="Meiryo UI" panose="020B0604030504040204" pitchFamily="50" charset="-128"/>
                <a:ea typeface="Meiryo UI" panose="020B0604030504040204" pitchFamily="50" charset="-128"/>
              </a:rPr>
              <a:t>今後は商談への利用も徐々に増やしていくことで、日常業務の中でのコストカットや業務効率化が見込めます。</a:t>
            </a:r>
            <a:endParaRPr kumimoji="1" lang="ja-JP" altLang="en-US" sz="1200"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381000" y="2370542"/>
            <a:ext cx="685799" cy="384721"/>
          </a:xfrm>
          <a:prstGeom prst="rect">
            <a:avLst/>
          </a:prstGeom>
          <a:noFill/>
        </p:spPr>
        <p:txBody>
          <a:bodyPr wrap="square" rtlCol="0">
            <a:spAutoFit/>
          </a:bodyPr>
          <a:lstStyle/>
          <a:p>
            <a:pPr>
              <a:lnSpc>
                <a:spcPct val="150000"/>
              </a:lnSpc>
            </a:pPr>
            <a:r>
              <a:rPr kumimoji="1" lang="ja-JP" altLang="en-US" sz="1400" b="1" dirty="0" smtClean="0">
                <a:latin typeface="+mn-ea"/>
              </a:rPr>
              <a:t>取組</a:t>
            </a:r>
            <a:endParaRPr kumimoji="1" lang="ja-JP" altLang="en-US" sz="1400" b="1" dirty="0">
              <a:latin typeface="+mn-ea"/>
            </a:endParaRPr>
          </a:p>
        </p:txBody>
      </p:sp>
      <p:sp>
        <p:nvSpPr>
          <p:cNvPr id="2" name="正方形/長方形 1"/>
          <p:cNvSpPr/>
          <p:nvPr/>
        </p:nvSpPr>
        <p:spPr>
          <a:xfrm>
            <a:off x="381000" y="3236148"/>
            <a:ext cx="6781799" cy="1510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489859" y="3194547"/>
            <a:ext cx="6471558" cy="1540864"/>
            <a:chOff x="380999" y="3169147"/>
            <a:chExt cx="6471558" cy="1540864"/>
          </a:xfrm>
        </p:grpSpPr>
        <p:sp>
          <p:nvSpPr>
            <p:cNvPr id="3" name="テキスト ボックス 2"/>
            <p:cNvSpPr txBox="1"/>
            <p:nvPr/>
          </p:nvSpPr>
          <p:spPr>
            <a:xfrm>
              <a:off x="511628" y="3463516"/>
              <a:ext cx="2166258" cy="1246495"/>
            </a:xfrm>
            <a:prstGeom prst="rect">
              <a:avLst/>
            </a:prstGeom>
            <a:noFill/>
          </p:spPr>
          <p:txBody>
            <a:bodyPr wrap="square" rtlCol="0">
              <a:spAutoFit/>
            </a:bodyPr>
            <a:lstStyle/>
            <a:p>
              <a:pPr>
                <a:lnSpc>
                  <a:spcPct val="150000"/>
                </a:lnSpc>
              </a:pPr>
              <a:r>
                <a:rPr kumimoji="1" lang="ja-JP" altLang="en-US" sz="1000" dirty="0" smtClean="0">
                  <a:latin typeface="Meiryo UI" panose="020B0604030504040204" pitchFamily="50" charset="-128"/>
                  <a:ea typeface="Meiryo UI" panose="020B0604030504040204" pitchFamily="50" charset="-128"/>
                </a:rPr>
                <a:t>高速代：￥</a:t>
              </a:r>
              <a:r>
                <a:rPr kumimoji="1" lang="en-US" altLang="ja-JP" sz="1000" dirty="0" smtClean="0">
                  <a:latin typeface="Meiryo UI" panose="020B0604030504040204" pitchFamily="50" charset="-128"/>
                  <a:ea typeface="Meiryo UI" panose="020B0604030504040204" pitchFamily="50" charset="-128"/>
                </a:rPr>
                <a:t>32,500</a:t>
              </a:r>
            </a:p>
            <a:p>
              <a:pPr>
                <a:lnSpc>
                  <a:spcPct val="150000"/>
                </a:lnSpc>
              </a:pPr>
              <a:r>
                <a:rPr kumimoji="1" lang="ja-JP" altLang="en-US" sz="1000" dirty="0" smtClean="0">
                  <a:latin typeface="Meiryo UI" panose="020B0604030504040204" pitchFamily="50" charset="-128"/>
                  <a:ea typeface="Meiryo UI" panose="020B0604030504040204" pitchFamily="50" charset="-128"/>
                </a:rPr>
                <a:t>ガソリン代：￥</a:t>
              </a:r>
              <a:r>
                <a:rPr kumimoji="1" lang="en-US" altLang="ja-JP" sz="1000" dirty="0" smtClean="0">
                  <a:latin typeface="Meiryo UI" panose="020B0604030504040204" pitchFamily="50" charset="-128"/>
                  <a:ea typeface="Meiryo UI" panose="020B0604030504040204" pitchFamily="50" charset="-128"/>
                </a:rPr>
                <a:t>16,000</a:t>
              </a:r>
            </a:p>
            <a:p>
              <a:pPr>
                <a:lnSpc>
                  <a:spcPct val="150000"/>
                </a:lnSpc>
              </a:pPr>
              <a:r>
                <a:rPr kumimoji="1" lang="ja-JP" altLang="en-US" sz="1000" dirty="0" smtClean="0">
                  <a:latin typeface="Meiryo UI" panose="020B0604030504040204" pitchFamily="50" charset="-128"/>
                  <a:ea typeface="Meiryo UI" panose="020B0604030504040204" pitchFamily="50" charset="-128"/>
                </a:rPr>
                <a:t>駐車場、会議室代：￥</a:t>
              </a:r>
              <a:r>
                <a:rPr kumimoji="1" lang="en-US" altLang="ja-JP" sz="1000" dirty="0" smtClean="0">
                  <a:latin typeface="Meiryo UI" panose="020B0604030504040204" pitchFamily="50" charset="-128"/>
                  <a:ea typeface="Meiryo UI" panose="020B0604030504040204" pitchFamily="50" charset="-128"/>
                </a:rPr>
                <a:t>12,000</a:t>
              </a:r>
            </a:p>
            <a:p>
              <a:pPr>
                <a:lnSpc>
                  <a:spcPct val="150000"/>
                </a:lnSpc>
              </a:pPr>
              <a:r>
                <a:rPr kumimoji="1" lang="ja-JP" altLang="en-US" sz="1000" b="1" dirty="0">
                  <a:latin typeface="Meiryo UI" panose="020B0604030504040204" pitchFamily="50" charset="-128"/>
                  <a:ea typeface="Meiryo UI" panose="020B0604030504040204" pitchFamily="50" charset="-128"/>
                </a:rPr>
                <a:t>計：</a:t>
              </a:r>
              <a:r>
                <a:rPr kumimoji="1" lang="ja-JP" altLang="en-US" sz="1000" b="1" dirty="0" smtClean="0">
                  <a:latin typeface="Meiryo UI" panose="020B0604030504040204" pitchFamily="50" charset="-128"/>
                  <a:ea typeface="Meiryo UI" panose="020B0604030504040204" pitchFamily="50" charset="-128"/>
                </a:rPr>
                <a:t>￥</a:t>
              </a:r>
              <a:r>
                <a:rPr kumimoji="1" lang="en-US" altLang="ja-JP" sz="1000" b="1" dirty="0" smtClean="0">
                  <a:latin typeface="Meiryo UI" panose="020B0604030504040204" pitchFamily="50" charset="-128"/>
                  <a:ea typeface="Meiryo UI" panose="020B0604030504040204" pitchFamily="50" charset="-128"/>
                </a:rPr>
                <a:t>60,500</a:t>
              </a:r>
            </a:p>
            <a:p>
              <a:pPr>
                <a:lnSpc>
                  <a:spcPct val="150000"/>
                </a:lnSpc>
              </a:pPr>
              <a:r>
                <a:rPr kumimoji="1" lang="ja-JP" altLang="en-US" sz="1000" b="1" dirty="0" smtClean="0">
                  <a:latin typeface="Meiryo UI" panose="020B0604030504040204" pitchFamily="50" charset="-128"/>
                  <a:ea typeface="Meiryo UI" panose="020B0604030504040204" pitchFamily="50" charset="-128"/>
                </a:rPr>
                <a:t>移動時間：</a:t>
              </a:r>
              <a:r>
                <a:rPr kumimoji="1" lang="en-US" altLang="ja-JP" sz="1000" b="1" dirty="0" smtClean="0">
                  <a:latin typeface="Meiryo UI" panose="020B0604030504040204" pitchFamily="50" charset="-128"/>
                  <a:ea typeface="Meiryo UI" panose="020B0604030504040204" pitchFamily="50" charset="-128"/>
                </a:rPr>
                <a:t>3</a:t>
              </a:r>
              <a:r>
                <a:rPr kumimoji="1" lang="ja-JP" altLang="en-US" sz="1000" b="1" dirty="0" smtClean="0">
                  <a:latin typeface="Meiryo UI" panose="020B0604030504040204" pitchFamily="50" charset="-128"/>
                  <a:ea typeface="Meiryo UI" panose="020B0604030504040204" pitchFamily="50" charset="-128"/>
                </a:rPr>
                <a:t>時間（</a:t>
              </a:r>
              <a:r>
                <a:rPr kumimoji="1" lang="en-US" altLang="ja-JP" sz="1000" b="1" dirty="0" smtClean="0">
                  <a:latin typeface="Meiryo UI" panose="020B0604030504040204" pitchFamily="50" charset="-128"/>
                  <a:ea typeface="Meiryo UI" panose="020B0604030504040204" pitchFamily="50" charset="-128"/>
                </a:rPr>
                <a:t>1</a:t>
              </a:r>
              <a:r>
                <a:rPr kumimoji="1" lang="ja-JP" altLang="en-US" sz="1000" b="1" dirty="0" smtClean="0">
                  <a:latin typeface="Meiryo UI" panose="020B0604030504040204" pitchFamily="50" charset="-128"/>
                  <a:ea typeface="Meiryo UI" panose="020B0604030504040204" pitchFamily="50" charset="-128"/>
                </a:rPr>
                <a:t>人／平均）</a:t>
              </a:r>
              <a:endParaRPr kumimoji="1" lang="en-US" altLang="ja-JP" sz="1000" b="1" dirty="0" smtClean="0">
                <a:latin typeface="Meiryo UI" panose="020B0604030504040204" pitchFamily="50" charset="-128"/>
                <a:ea typeface="Meiryo UI" panose="020B0604030504040204" pitchFamily="50" charset="-128"/>
              </a:endParaRPr>
            </a:p>
          </p:txBody>
        </p:sp>
        <p:sp>
          <p:nvSpPr>
            <p:cNvPr id="101" name="テキスト ボックス 100"/>
            <p:cNvSpPr txBox="1"/>
            <p:nvPr/>
          </p:nvSpPr>
          <p:spPr>
            <a:xfrm>
              <a:off x="380999" y="3169147"/>
              <a:ext cx="1774371" cy="415498"/>
            </a:xfrm>
            <a:prstGeom prst="rect">
              <a:avLst/>
            </a:prstGeom>
            <a:noFill/>
          </p:spPr>
          <p:txBody>
            <a:bodyPr wrap="square" rtlCol="0">
              <a:spAutoFit/>
            </a:bodyPr>
            <a:lstStyle/>
            <a:p>
              <a:pPr>
                <a:lnSpc>
                  <a:spcPct val="150000"/>
                </a:lnSpc>
              </a:pPr>
              <a:r>
                <a:rPr kumimoji="1" lang="ja-JP" altLang="en-US" sz="1400" b="1" dirty="0" smtClean="0">
                  <a:solidFill>
                    <a:srgbClr val="C00000"/>
                  </a:solidFill>
                  <a:latin typeface="+mn-ea"/>
                </a:rPr>
                <a:t>南九州（参加</a:t>
              </a:r>
              <a:r>
                <a:rPr kumimoji="1" lang="en-US" altLang="ja-JP" sz="1400" b="1" dirty="0" smtClean="0">
                  <a:solidFill>
                    <a:srgbClr val="C00000"/>
                  </a:solidFill>
                  <a:latin typeface="+mn-ea"/>
                </a:rPr>
                <a:t>5</a:t>
              </a:r>
              <a:r>
                <a:rPr kumimoji="1" lang="ja-JP" altLang="en-US" sz="1400" b="1" dirty="0" smtClean="0">
                  <a:solidFill>
                    <a:srgbClr val="C00000"/>
                  </a:solidFill>
                  <a:latin typeface="+mn-ea"/>
                </a:rPr>
                <a:t>名）</a:t>
              </a:r>
              <a:endParaRPr kumimoji="1" lang="ja-JP" altLang="en-US" sz="1400" b="1" dirty="0">
                <a:solidFill>
                  <a:srgbClr val="C00000"/>
                </a:solidFill>
                <a:latin typeface="+mn-ea"/>
              </a:endParaRPr>
            </a:p>
          </p:txBody>
        </p:sp>
        <p:sp>
          <p:nvSpPr>
            <p:cNvPr id="103" name="テキスト ボックス 102"/>
            <p:cNvSpPr txBox="1"/>
            <p:nvPr/>
          </p:nvSpPr>
          <p:spPr>
            <a:xfrm>
              <a:off x="2862943" y="3169147"/>
              <a:ext cx="1905000" cy="415498"/>
            </a:xfrm>
            <a:prstGeom prst="rect">
              <a:avLst/>
            </a:prstGeom>
            <a:noFill/>
          </p:spPr>
          <p:txBody>
            <a:bodyPr wrap="square" rtlCol="0">
              <a:spAutoFit/>
            </a:bodyPr>
            <a:lstStyle/>
            <a:p>
              <a:pPr>
                <a:lnSpc>
                  <a:spcPct val="150000"/>
                </a:lnSpc>
              </a:pPr>
              <a:r>
                <a:rPr kumimoji="1" lang="ja-JP" altLang="en-US" sz="1400" b="1" dirty="0" smtClean="0">
                  <a:solidFill>
                    <a:srgbClr val="002060"/>
                  </a:solidFill>
                  <a:latin typeface="+mn-ea"/>
                </a:rPr>
                <a:t>北九州（参加</a:t>
              </a:r>
              <a:r>
                <a:rPr kumimoji="1" lang="en-US" altLang="ja-JP" sz="1400" b="1" dirty="0" smtClean="0">
                  <a:solidFill>
                    <a:srgbClr val="002060"/>
                  </a:solidFill>
                  <a:latin typeface="+mn-ea"/>
                </a:rPr>
                <a:t>6</a:t>
              </a:r>
              <a:r>
                <a:rPr kumimoji="1" lang="ja-JP" altLang="en-US" sz="1400" b="1" dirty="0" smtClean="0">
                  <a:solidFill>
                    <a:srgbClr val="002060"/>
                  </a:solidFill>
                  <a:latin typeface="+mn-ea"/>
                </a:rPr>
                <a:t>名）</a:t>
              </a:r>
              <a:endParaRPr kumimoji="1" lang="ja-JP" altLang="en-US" sz="1400" b="1" dirty="0">
                <a:solidFill>
                  <a:srgbClr val="002060"/>
                </a:solidFill>
                <a:latin typeface="+mn-ea"/>
              </a:endParaRPr>
            </a:p>
          </p:txBody>
        </p:sp>
        <p:grpSp>
          <p:nvGrpSpPr>
            <p:cNvPr id="4" name="グループ化 3"/>
            <p:cNvGrpSpPr/>
            <p:nvPr/>
          </p:nvGrpSpPr>
          <p:grpSpPr>
            <a:xfrm>
              <a:off x="2993571" y="3463516"/>
              <a:ext cx="3858986" cy="1246495"/>
              <a:chOff x="2993571" y="3463516"/>
              <a:chExt cx="3858986" cy="1246495"/>
            </a:xfrm>
          </p:grpSpPr>
          <p:sp>
            <p:nvSpPr>
              <p:cNvPr id="102" name="テキスト ボックス 101"/>
              <p:cNvSpPr txBox="1"/>
              <p:nvPr/>
            </p:nvSpPr>
            <p:spPr>
              <a:xfrm>
                <a:off x="2993571" y="3463516"/>
                <a:ext cx="2481945" cy="1246495"/>
              </a:xfrm>
              <a:prstGeom prst="rect">
                <a:avLst/>
              </a:prstGeom>
              <a:noFill/>
            </p:spPr>
            <p:txBody>
              <a:bodyPr wrap="square" rtlCol="0">
                <a:spAutoFit/>
              </a:bodyPr>
              <a:lstStyle/>
              <a:p>
                <a:pPr>
                  <a:lnSpc>
                    <a:spcPct val="150000"/>
                  </a:lnSpc>
                </a:pPr>
                <a:r>
                  <a:rPr kumimoji="1" lang="ja-JP" altLang="en-US" sz="1000" dirty="0" smtClean="0">
                    <a:latin typeface="Meiryo UI" panose="020B0604030504040204" pitchFamily="50" charset="-128"/>
                    <a:ea typeface="Meiryo UI" panose="020B0604030504040204" pitchFamily="50" charset="-128"/>
                  </a:rPr>
                  <a:t>高速代：￥</a:t>
                </a:r>
                <a:r>
                  <a:rPr kumimoji="1" lang="en-US" altLang="ja-JP" sz="1000" dirty="0" smtClean="0">
                    <a:latin typeface="Meiryo UI" panose="020B0604030504040204" pitchFamily="50" charset="-128"/>
                    <a:ea typeface="Meiryo UI" panose="020B0604030504040204" pitchFamily="50" charset="-128"/>
                  </a:rPr>
                  <a:t>21,000</a:t>
                </a:r>
              </a:p>
              <a:p>
                <a:pPr>
                  <a:lnSpc>
                    <a:spcPct val="150000"/>
                  </a:lnSpc>
                </a:pPr>
                <a:r>
                  <a:rPr kumimoji="1" lang="ja-JP" altLang="en-US" sz="1000" dirty="0" smtClean="0">
                    <a:latin typeface="Meiryo UI" panose="020B0604030504040204" pitchFamily="50" charset="-128"/>
                    <a:ea typeface="Meiryo UI" panose="020B0604030504040204" pitchFamily="50" charset="-128"/>
                  </a:rPr>
                  <a:t>ガソリン代：￥</a:t>
                </a:r>
                <a:r>
                  <a:rPr kumimoji="1" lang="en-US" altLang="ja-JP" sz="1000" dirty="0" smtClean="0">
                    <a:latin typeface="Meiryo UI" panose="020B0604030504040204" pitchFamily="50" charset="-128"/>
                    <a:ea typeface="Meiryo UI" panose="020B0604030504040204" pitchFamily="50" charset="-128"/>
                  </a:rPr>
                  <a:t>8,500</a:t>
                </a:r>
              </a:p>
              <a:p>
                <a:pPr>
                  <a:lnSpc>
                    <a:spcPct val="150000"/>
                  </a:lnSpc>
                </a:pPr>
                <a:r>
                  <a:rPr kumimoji="1" lang="ja-JP" altLang="en-US" sz="1000" dirty="0" smtClean="0">
                    <a:latin typeface="Meiryo UI" panose="020B0604030504040204" pitchFamily="50" charset="-128"/>
                    <a:ea typeface="Meiryo UI" panose="020B0604030504040204" pitchFamily="50" charset="-128"/>
                  </a:rPr>
                  <a:t>駐車場、会議室代：￥</a:t>
                </a:r>
                <a:r>
                  <a:rPr kumimoji="1" lang="en-US" altLang="ja-JP" sz="1000" dirty="0" smtClean="0">
                    <a:latin typeface="Meiryo UI" panose="020B0604030504040204" pitchFamily="50" charset="-128"/>
                    <a:ea typeface="Meiryo UI" panose="020B0604030504040204" pitchFamily="50" charset="-128"/>
                  </a:rPr>
                  <a:t>14,500</a:t>
                </a:r>
              </a:p>
              <a:p>
                <a:pPr>
                  <a:lnSpc>
                    <a:spcPct val="150000"/>
                  </a:lnSpc>
                </a:pPr>
                <a:r>
                  <a:rPr kumimoji="1" lang="ja-JP" altLang="en-US" sz="1000" b="1" dirty="0">
                    <a:latin typeface="Meiryo UI" panose="020B0604030504040204" pitchFamily="50" charset="-128"/>
                    <a:ea typeface="Meiryo UI" panose="020B0604030504040204" pitchFamily="50" charset="-128"/>
                  </a:rPr>
                  <a:t>計：￥</a:t>
                </a:r>
                <a:r>
                  <a:rPr kumimoji="1" lang="en-US" altLang="ja-JP" sz="1000" b="1" dirty="0">
                    <a:latin typeface="Meiryo UI" panose="020B0604030504040204" pitchFamily="50" charset="-128"/>
                    <a:ea typeface="Meiryo UI" panose="020B0604030504040204" pitchFamily="50" charset="-128"/>
                  </a:rPr>
                  <a:t>24,300</a:t>
                </a:r>
                <a:endParaRPr kumimoji="1" lang="ja-JP" altLang="en-US" sz="1000" b="1" dirty="0">
                  <a:latin typeface="Meiryo UI" panose="020B0604030504040204" pitchFamily="50" charset="-128"/>
                  <a:ea typeface="Meiryo UI" panose="020B0604030504040204" pitchFamily="50" charset="-128"/>
                </a:endParaRPr>
              </a:p>
              <a:p>
                <a:pPr>
                  <a:lnSpc>
                    <a:spcPct val="150000"/>
                  </a:lnSpc>
                </a:pPr>
                <a:r>
                  <a:rPr kumimoji="1" lang="ja-JP" altLang="en-US" sz="1000" b="1" dirty="0" smtClean="0">
                    <a:latin typeface="Meiryo UI" panose="020B0604030504040204" pitchFamily="50" charset="-128"/>
                    <a:ea typeface="Meiryo UI" panose="020B0604030504040204" pitchFamily="50" charset="-128"/>
                  </a:rPr>
                  <a:t>移動時間：</a:t>
                </a:r>
                <a:r>
                  <a:rPr kumimoji="1" lang="en-US" altLang="ja-JP" sz="1000" b="1" dirty="0" smtClean="0">
                    <a:latin typeface="Meiryo UI" panose="020B0604030504040204" pitchFamily="50" charset="-128"/>
                    <a:ea typeface="Meiryo UI" panose="020B0604030504040204" pitchFamily="50" charset="-128"/>
                  </a:rPr>
                  <a:t>1</a:t>
                </a:r>
                <a:r>
                  <a:rPr kumimoji="1" lang="ja-JP" altLang="en-US" sz="1000" b="1" dirty="0" smtClean="0">
                    <a:latin typeface="Meiryo UI" panose="020B0604030504040204" pitchFamily="50" charset="-128"/>
                    <a:ea typeface="Meiryo UI" panose="020B0604030504040204" pitchFamily="50" charset="-128"/>
                  </a:rPr>
                  <a:t>時間</a:t>
                </a:r>
                <a:r>
                  <a:rPr kumimoji="1" lang="en-US" altLang="ja-JP" sz="1000" b="1" dirty="0" smtClean="0">
                    <a:latin typeface="Meiryo UI" panose="020B0604030504040204" pitchFamily="50" charset="-128"/>
                    <a:ea typeface="Meiryo UI" panose="020B0604030504040204" pitchFamily="50" charset="-128"/>
                  </a:rPr>
                  <a:t>45</a:t>
                </a:r>
                <a:r>
                  <a:rPr kumimoji="1" lang="ja-JP" altLang="en-US" sz="1000" b="1" dirty="0" smtClean="0">
                    <a:latin typeface="Meiryo UI" panose="020B0604030504040204" pitchFamily="50" charset="-128"/>
                    <a:ea typeface="Meiryo UI" panose="020B0604030504040204" pitchFamily="50" charset="-128"/>
                  </a:rPr>
                  <a:t>分</a:t>
                </a: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1</a:t>
                </a:r>
                <a:r>
                  <a:rPr kumimoji="1" lang="ja-JP" altLang="en-US" sz="1000" b="1" dirty="0">
                    <a:latin typeface="Meiryo UI" panose="020B0604030504040204" pitchFamily="50" charset="-128"/>
                    <a:ea typeface="Meiryo UI" panose="020B0604030504040204" pitchFamily="50" charset="-128"/>
                  </a:rPr>
                  <a:t>人／平均</a:t>
                </a:r>
                <a:r>
                  <a:rPr kumimoji="1" lang="ja-JP" altLang="en-US" sz="1000" b="1" dirty="0" smtClean="0">
                    <a:latin typeface="Meiryo UI" panose="020B0604030504040204" pitchFamily="50" charset="-128"/>
                    <a:ea typeface="Meiryo UI" panose="020B0604030504040204" pitchFamily="50" charset="-128"/>
                  </a:rPr>
                  <a:t>）</a:t>
                </a:r>
                <a:endParaRPr kumimoji="1" lang="en-US" altLang="ja-JP" sz="1000" b="1"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4893128" y="3467453"/>
                <a:ext cx="1959429" cy="553998"/>
              </a:xfrm>
              <a:prstGeom prst="rect">
                <a:avLst/>
              </a:prstGeom>
              <a:noFill/>
            </p:spPr>
            <p:txBody>
              <a:bodyPr wrap="square" rtlCol="0">
                <a:spAutoFit/>
              </a:bodyPr>
              <a:lstStyle/>
              <a:p>
                <a:pPr>
                  <a:lnSpc>
                    <a:spcPct val="150000"/>
                  </a:lnSpc>
                </a:pPr>
                <a:r>
                  <a:rPr kumimoji="1" lang="ja-JP" altLang="en-US" sz="1000" dirty="0" smtClean="0">
                    <a:latin typeface="Meiryo UI" panose="020B0604030504040204" pitchFamily="50" charset="-128"/>
                    <a:ea typeface="Meiryo UI" panose="020B0604030504040204" pitchFamily="50" charset="-128"/>
                  </a:rPr>
                  <a:t>沖縄県担当</a:t>
                </a:r>
                <a:endParaRPr kumimoji="1" lang="en-US" altLang="ja-JP" sz="1000" dirty="0" smtClean="0">
                  <a:latin typeface="Meiryo UI" panose="020B0604030504040204" pitchFamily="50" charset="-128"/>
                  <a:ea typeface="Meiryo UI" panose="020B0604030504040204" pitchFamily="50" charset="-128"/>
                </a:endParaRPr>
              </a:p>
              <a:p>
                <a:pPr>
                  <a:lnSpc>
                    <a:spcPct val="150000"/>
                  </a:lnSpc>
                </a:pPr>
                <a:r>
                  <a:rPr kumimoji="1" lang="ja-JP" altLang="en-US" sz="1000" dirty="0" smtClean="0">
                    <a:latin typeface="Meiryo UI" panose="020B0604030504040204" pitchFamily="50" charset="-128"/>
                    <a:ea typeface="Meiryo UI" panose="020B0604030504040204" pitchFamily="50" charset="-128"/>
                  </a:rPr>
                  <a:t>宿泊費・交通費：￥</a:t>
                </a:r>
                <a:r>
                  <a:rPr kumimoji="1" lang="en-US" altLang="ja-JP" sz="1000" dirty="0" smtClean="0">
                    <a:latin typeface="Meiryo UI" panose="020B0604030504040204" pitchFamily="50" charset="-128"/>
                    <a:ea typeface="Meiryo UI" panose="020B0604030504040204" pitchFamily="50" charset="-128"/>
                  </a:rPr>
                  <a:t>26,000</a:t>
                </a:r>
              </a:p>
            </p:txBody>
          </p:sp>
        </p:grpSp>
      </p:grpSp>
      <p:sp>
        <p:nvSpPr>
          <p:cNvPr id="112" name="テキスト ボックス 111"/>
          <p:cNvSpPr txBox="1"/>
          <p:nvPr/>
        </p:nvSpPr>
        <p:spPr>
          <a:xfrm>
            <a:off x="2607126" y="4743874"/>
            <a:ext cx="4631873" cy="323165"/>
          </a:xfrm>
          <a:prstGeom prst="rect">
            <a:avLst/>
          </a:prstGeom>
          <a:noFill/>
        </p:spPr>
        <p:txBody>
          <a:bodyPr wrap="square" rtlCol="0">
            <a:spAutoFit/>
          </a:bodyPr>
          <a:lstStyle/>
          <a:p>
            <a:pPr>
              <a:lnSpc>
                <a:spcPct val="150000"/>
              </a:lnSpc>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費用は一人あたりのおおまかな平均値を出し、会議参加人数を掛けて算出しております。</a:t>
            </a:r>
            <a:endParaRPr kumimoji="1" lang="ja-JP" altLang="en-US" sz="1000" dirty="0">
              <a:latin typeface="Meiryo UI" panose="020B0604030504040204" pitchFamily="50" charset="-128"/>
              <a:ea typeface="Meiryo UI" panose="020B0604030504040204" pitchFamily="50" charset="-128"/>
            </a:endParaRPr>
          </a:p>
        </p:txBody>
      </p:sp>
      <p:sp>
        <p:nvSpPr>
          <p:cNvPr id="127" name="テキスト ボックス 126"/>
          <p:cNvSpPr txBox="1"/>
          <p:nvPr/>
        </p:nvSpPr>
        <p:spPr>
          <a:xfrm>
            <a:off x="381001" y="6410896"/>
            <a:ext cx="6734173" cy="415498"/>
          </a:xfrm>
          <a:prstGeom prst="rect">
            <a:avLst/>
          </a:prstGeom>
          <a:solidFill>
            <a:schemeClr val="accent2">
              <a:lumMod val="20000"/>
              <a:lumOff val="80000"/>
            </a:schemeClr>
          </a:solidFill>
        </p:spPr>
        <p:txBody>
          <a:bodyPr wrap="square" rtlCol="0">
            <a:spAutoFit/>
          </a:bodyPr>
          <a:lstStyle/>
          <a:p>
            <a:pPr>
              <a:lnSpc>
                <a:spcPct val="150000"/>
              </a:lnSpc>
            </a:pPr>
            <a:r>
              <a:rPr kumimoji="1" lang="ja-JP" altLang="en-US" sz="1400" b="1" dirty="0" smtClean="0">
                <a:solidFill>
                  <a:srgbClr val="FF5E75"/>
                </a:solidFill>
                <a:latin typeface="+mn-ea"/>
              </a:rPr>
              <a:t>ケース</a:t>
            </a:r>
            <a:r>
              <a:rPr kumimoji="1" lang="en-US" altLang="ja-JP" sz="1400" b="1" dirty="0">
                <a:solidFill>
                  <a:srgbClr val="FF5E75"/>
                </a:solidFill>
                <a:latin typeface="+mn-ea"/>
              </a:rPr>
              <a:t>2</a:t>
            </a:r>
            <a:r>
              <a:rPr kumimoji="1" lang="ja-JP" altLang="en-US" sz="1400" b="1" dirty="0" smtClean="0">
                <a:solidFill>
                  <a:srgbClr val="FF5E75"/>
                </a:solidFill>
                <a:latin typeface="+mn-ea"/>
              </a:rPr>
              <a:t>：採用面接をオンライン化</a:t>
            </a:r>
            <a:endParaRPr kumimoji="1" lang="ja-JP" altLang="en-US" sz="1400" b="1" dirty="0">
              <a:solidFill>
                <a:srgbClr val="FF5E75"/>
              </a:solidFill>
              <a:latin typeface="+mn-ea"/>
            </a:endParaRPr>
          </a:p>
        </p:txBody>
      </p:sp>
      <p:sp>
        <p:nvSpPr>
          <p:cNvPr id="132" name="テキスト ボックス 131"/>
          <p:cNvSpPr txBox="1"/>
          <p:nvPr/>
        </p:nvSpPr>
        <p:spPr>
          <a:xfrm>
            <a:off x="381001" y="6781014"/>
            <a:ext cx="6781799" cy="923330"/>
          </a:xfrm>
          <a:prstGeom prst="rect">
            <a:avLst/>
          </a:prstGeom>
          <a:noFill/>
        </p:spPr>
        <p:txBody>
          <a:bodyPr wrap="square" rtlCol="0">
            <a:spAutoFit/>
          </a:bodyPr>
          <a:lstStyle/>
          <a:p>
            <a:pPr>
              <a:lnSpc>
                <a:spcPct val="150000"/>
              </a:lnSpc>
            </a:pPr>
            <a:r>
              <a:rPr kumimoji="1" lang="en-US" altLang="ja-JP" sz="1200" dirty="0" smtClean="0">
                <a:latin typeface="Meiryo UI" panose="020B0604030504040204" pitchFamily="50" charset="-128"/>
                <a:ea typeface="Meiryo UI" panose="020B0604030504040204" pitchFamily="50" charset="-128"/>
              </a:rPr>
              <a:t>2020</a:t>
            </a:r>
            <a:r>
              <a:rPr kumimoji="1" lang="ja-JP" altLang="en-US" sz="1200" dirty="0" smtClean="0">
                <a:latin typeface="Meiryo UI" panose="020B0604030504040204" pitchFamily="50" charset="-128"/>
                <a:ea typeface="Meiryo UI" panose="020B0604030504040204" pitchFamily="50" charset="-128"/>
              </a:rPr>
              <a:t>年の緊急事態宣言発令後、可能な限り面接をオンラインで対応いたしました。</a:t>
            </a:r>
            <a:endParaRPr kumimoji="1" lang="en-US" altLang="ja-JP" sz="1200" dirty="0" smtClean="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事前</a:t>
            </a:r>
            <a:r>
              <a:rPr kumimoji="1" lang="ja-JP" altLang="en-US" sz="1200" dirty="0" smtClean="0">
                <a:latin typeface="Meiryo UI" panose="020B0604030504040204" pitchFamily="50" charset="-128"/>
                <a:ea typeface="Meiryo UI" panose="020B0604030504040204" pitchFamily="50" charset="-128"/>
              </a:rPr>
              <a:t>に応募者に日時と接続用の</a:t>
            </a:r>
            <a:r>
              <a:rPr kumimoji="1" lang="en-US" altLang="ja-JP" sz="1200" dirty="0" smtClean="0">
                <a:latin typeface="Meiryo UI" panose="020B0604030504040204" pitchFamily="50" charset="-128"/>
                <a:ea typeface="Meiryo UI" panose="020B0604030504040204" pitchFamily="50" charset="-128"/>
              </a:rPr>
              <a:t>URL</a:t>
            </a:r>
            <a:r>
              <a:rPr kumimoji="1" lang="ja-JP" altLang="en-US" sz="1200" dirty="0" smtClean="0">
                <a:latin typeface="Meiryo UI" panose="020B0604030504040204" pitchFamily="50" charset="-128"/>
                <a:ea typeface="Meiryo UI" panose="020B0604030504040204" pitchFamily="50" charset="-128"/>
              </a:rPr>
              <a:t>をメールや採用ポータルサイトを通じてお送りし、当日に接続してもらう流れをご案内。結果、過去数年と比較しても同数程度の人材確保を達成いたしました。</a:t>
            </a:r>
            <a:endParaRPr kumimoji="1" lang="ja-JP" altLang="en-US" sz="1200" dirty="0">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432706" y="7871898"/>
            <a:ext cx="2541821" cy="2491763"/>
            <a:chOff x="432706" y="7871898"/>
            <a:chExt cx="2541821" cy="2491763"/>
          </a:xfrm>
        </p:grpSpPr>
        <p:pic>
          <p:nvPicPr>
            <p:cNvPr id="135" name="Picture 2" descr="https://jpc-powerpoint.officeapps.live.com/pods/GetClipboardImage.ashx?Id=a8c457f1-98e2-49d9-bb80-21ac7e81fea0&amp;DC=PJP1&amp;wdoverrides=GetClipboardImageEnabled:true"/>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13196" r="49467" b="13465"/>
            <a:stretch/>
          </p:blipFill>
          <p:spPr bwMode="auto">
            <a:xfrm>
              <a:off x="432706" y="7871898"/>
              <a:ext cx="2541821" cy="2491763"/>
            </a:xfrm>
            <a:prstGeom prst="rect">
              <a:avLst/>
            </a:prstGeom>
            <a:noFill/>
            <a:extLst>
              <a:ext uri="{909E8E84-426E-40DD-AFC4-6F175D3DCCD1}">
                <a14:hiddenFill xmlns:a14="http://schemas.microsoft.com/office/drawing/2010/main">
                  <a:solidFill>
                    <a:srgbClr val="FFFFFF"/>
                  </a:solidFill>
                </a14:hiddenFill>
              </a:ext>
            </a:extLst>
          </p:spPr>
        </p:pic>
        <p:sp>
          <p:nvSpPr>
            <p:cNvPr id="136" name="正方形/長方形 135"/>
            <p:cNvSpPr/>
            <p:nvPr/>
          </p:nvSpPr>
          <p:spPr>
            <a:xfrm>
              <a:off x="1738078" y="7871898"/>
              <a:ext cx="588739" cy="2491763"/>
            </a:xfrm>
            <a:prstGeom prst="rect">
              <a:avLst/>
            </a:prstGeom>
            <a:no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66799" y="7871898"/>
              <a:ext cx="631372" cy="2491763"/>
            </a:xfrm>
            <a:prstGeom prst="rect">
              <a:avLst/>
            </a:prstGeom>
            <a:noFill/>
            <a:ln w="44450">
              <a:solidFill>
                <a:srgbClr val="FF5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3043917" y="7903060"/>
            <a:ext cx="4083958" cy="2369307"/>
            <a:chOff x="3043917" y="8017360"/>
            <a:chExt cx="4083958" cy="2369307"/>
          </a:xfrm>
        </p:grpSpPr>
        <p:sp>
          <p:nvSpPr>
            <p:cNvPr id="12" name="正方形/長方形 11"/>
            <p:cNvSpPr/>
            <p:nvPr/>
          </p:nvSpPr>
          <p:spPr>
            <a:xfrm>
              <a:off x="3043917" y="8067675"/>
              <a:ext cx="4071257"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3043917" y="9262717"/>
              <a:ext cx="4071257"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3103792" y="8017360"/>
              <a:ext cx="1774371" cy="384721"/>
            </a:xfrm>
            <a:prstGeom prst="rect">
              <a:avLst/>
            </a:prstGeom>
            <a:noFill/>
          </p:spPr>
          <p:txBody>
            <a:bodyPr wrap="square" rtlCol="0">
              <a:spAutoFit/>
            </a:bodyPr>
            <a:lstStyle/>
            <a:p>
              <a:pPr>
                <a:lnSpc>
                  <a:spcPct val="150000"/>
                </a:lnSpc>
              </a:pPr>
              <a:r>
                <a:rPr kumimoji="1" lang="ja-JP" altLang="en-US" sz="1400" b="1" dirty="0" smtClean="0">
                  <a:solidFill>
                    <a:srgbClr val="C00000"/>
                  </a:solidFill>
                  <a:latin typeface="+mn-ea"/>
                </a:rPr>
                <a:t>良かった点</a:t>
              </a:r>
              <a:endParaRPr kumimoji="1" lang="ja-JP" altLang="en-US" sz="1400" b="1" dirty="0">
                <a:solidFill>
                  <a:srgbClr val="C00000"/>
                </a:solidFill>
                <a:latin typeface="+mn-ea"/>
              </a:endParaRPr>
            </a:p>
          </p:txBody>
        </p:sp>
        <p:sp>
          <p:nvSpPr>
            <p:cNvPr id="138" name="テキスト ボックス 137"/>
            <p:cNvSpPr txBox="1"/>
            <p:nvPr/>
          </p:nvSpPr>
          <p:spPr>
            <a:xfrm>
              <a:off x="3158217" y="8356701"/>
              <a:ext cx="3969658" cy="784830"/>
            </a:xfrm>
            <a:prstGeom prst="rect">
              <a:avLst/>
            </a:prstGeom>
            <a:noFill/>
          </p:spPr>
          <p:txBody>
            <a:bodyPr wrap="square" rtlCol="0">
              <a:spAutoFit/>
            </a:bodyPr>
            <a:lstStyle/>
            <a:p>
              <a:pPr>
                <a:lnSpc>
                  <a:spcPct val="150000"/>
                </a:lnSpc>
              </a:pPr>
              <a:r>
                <a:rPr kumimoji="1" lang="ja-JP" altLang="en-US" sz="1000" dirty="0" smtClean="0">
                  <a:latin typeface="Meiryo UI" panose="020B0604030504040204" pitchFamily="50" charset="-128"/>
                  <a:ea typeface="Meiryo UI" panose="020B0604030504040204" pitchFamily="50" charset="-128"/>
                </a:rPr>
                <a:t>・会場設営などの準備の手間が削減できた</a:t>
              </a:r>
              <a:endParaRPr kumimoji="1" lang="en-US" altLang="ja-JP" sz="1000" dirty="0" smtClean="0">
                <a:latin typeface="Meiryo UI" panose="020B0604030504040204" pitchFamily="50" charset="-128"/>
                <a:ea typeface="Meiryo UI" panose="020B0604030504040204" pitchFamily="50" charset="-128"/>
              </a:endParaRPr>
            </a:p>
            <a:p>
              <a:pPr>
                <a:lnSpc>
                  <a:spcPct val="150000"/>
                </a:lnSpc>
              </a:pPr>
              <a:r>
                <a:rPr kumimoji="1" lang="ja-JP" altLang="en-US" sz="1000" dirty="0" smtClean="0">
                  <a:latin typeface="Meiryo UI" panose="020B0604030504040204" pitchFamily="50" charset="-128"/>
                  <a:ea typeface="Meiryo UI" panose="020B0604030504040204" pitchFamily="50" charset="-128"/>
                </a:rPr>
                <a:t>・応募者の移動の負担や感染症への感染リスクを軽減できた</a:t>
              </a:r>
              <a:endParaRPr kumimoji="1" lang="en-US" altLang="ja-JP" sz="1000" dirty="0" smtClean="0">
                <a:latin typeface="Meiryo UI" panose="020B0604030504040204" pitchFamily="50" charset="-128"/>
                <a:ea typeface="Meiryo UI" panose="020B0604030504040204" pitchFamily="50" charset="-128"/>
              </a:endParaRPr>
            </a:p>
            <a:p>
              <a:pPr>
                <a:lnSpc>
                  <a:spcPct val="150000"/>
                </a:lnSpc>
              </a:pPr>
              <a:r>
                <a:rPr kumimoji="1" lang="ja-JP" altLang="en-US" sz="1000" dirty="0" smtClean="0">
                  <a:latin typeface="Meiryo UI" panose="020B0604030504040204" pitchFamily="50" charset="-128"/>
                  <a:ea typeface="Meiryo UI" panose="020B0604030504040204" pitchFamily="50" charset="-128"/>
                </a:rPr>
                <a:t>・例年よりも県外の応募者が多く、より優秀な人材と接触することができた</a:t>
              </a:r>
              <a:endParaRPr kumimoji="1" lang="ja-JP" altLang="en-US" sz="10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3100616" y="9301829"/>
              <a:ext cx="1774371" cy="384721"/>
            </a:xfrm>
            <a:prstGeom prst="rect">
              <a:avLst/>
            </a:prstGeom>
            <a:noFill/>
          </p:spPr>
          <p:txBody>
            <a:bodyPr wrap="square" rtlCol="0">
              <a:spAutoFit/>
            </a:bodyPr>
            <a:lstStyle/>
            <a:p>
              <a:pPr>
                <a:lnSpc>
                  <a:spcPct val="150000"/>
                </a:lnSpc>
              </a:pPr>
              <a:r>
                <a:rPr kumimoji="1" lang="ja-JP" altLang="en-US" sz="1400" b="1" dirty="0" smtClean="0">
                  <a:solidFill>
                    <a:srgbClr val="002060"/>
                  </a:solidFill>
                  <a:latin typeface="+mn-ea"/>
                </a:rPr>
                <a:t>改善点</a:t>
              </a:r>
              <a:endParaRPr kumimoji="1" lang="ja-JP" altLang="en-US" sz="1400" b="1" dirty="0">
                <a:solidFill>
                  <a:srgbClr val="002060"/>
                </a:solidFill>
                <a:latin typeface="+mn-ea"/>
              </a:endParaRPr>
            </a:p>
          </p:txBody>
        </p:sp>
        <p:sp>
          <p:nvSpPr>
            <p:cNvPr id="140" name="テキスト ボックス 139"/>
            <p:cNvSpPr txBox="1"/>
            <p:nvPr/>
          </p:nvSpPr>
          <p:spPr>
            <a:xfrm>
              <a:off x="3155041" y="9641170"/>
              <a:ext cx="3969658" cy="553998"/>
            </a:xfrm>
            <a:prstGeom prst="rect">
              <a:avLst/>
            </a:prstGeom>
            <a:noFill/>
          </p:spPr>
          <p:txBody>
            <a:bodyPr wrap="square" rtlCol="0">
              <a:spAutoFit/>
            </a:bodyPr>
            <a:lstStyle/>
            <a:p>
              <a:pPr>
                <a:lnSpc>
                  <a:spcPct val="150000"/>
                </a:lnSpc>
              </a:pPr>
              <a:r>
                <a:rPr kumimoji="1" lang="ja-JP" altLang="en-US" sz="1000" dirty="0" smtClean="0">
                  <a:latin typeface="Meiryo UI" panose="020B0604030504040204" pitchFamily="50" charset="-128"/>
                  <a:ea typeface="Meiryo UI" panose="020B0604030504040204" pitchFamily="50" charset="-128"/>
                </a:rPr>
                <a:t>・接続不良などで電話面接に切り替えることもあった</a:t>
              </a:r>
              <a:endParaRPr kumimoji="1" lang="en-US" altLang="ja-JP" sz="1000" dirty="0" smtClean="0">
                <a:latin typeface="Meiryo UI" panose="020B0604030504040204" pitchFamily="50" charset="-128"/>
                <a:ea typeface="Meiryo UI" panose="020B0604030504040204" pitchFamily="50" charset="-128"/>
              </a:endParaRPr>
            </a:p>
            <a:p>
              <a:pPr>
                <a:lnSpc>
                  <a:spcPct val="150000"/>
                </a:lnSpc>
              </a:pPr>
              <a:r>
                <a:rPr kumimoji="1" lang="ja-JP" altLang="en-US" sz="1000" dirty="0" smtClean="0">
                  <a:latin typeface="Meiryo UI" panose="020B0604030504040204" pitchFamily="50" charset="-128"/>
                  <a:ea typeface="Meiryo UI" panose="020B0604030504040204" pitchFamily="50" charset="-128"/>
                </a:rPr>
                <a:t>・事前の接続テスト、回線状況確認等のサポート環境の厚みが必要だった</a:t>
              </a:r>
              <a:endParaRPr kumimoji="1" lang="en-US" altLang="ja-JP" sz="1000" dirty="0" smtClean="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247262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6248399"/>
            <a:ext cx="7559675" cy="4438967"/>
          </a:xfrm>
          <a:prstGeom prst="rect">
            <a:avLst/>
          </a:prstGeom>
          <a:solidFill>
            <a:srgbClr val="FF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935831" y="7048500"/>
            <a:ext cx="5688013" cy="2799464"/>
            <a:chOff x="935831" y="7458075"/>
            <a:chExt cx="5688013" cy="2799464"/>
          </a:xfrm>
        </p:grpSpPr>
        <p:sp>
          <p:nvSpPr>
            <p:cNvPr id="3" name="テキスト ボックス 2"/>
            <p:cNvSpPr txBox="1"/>
            <p:nvPr/>
          </p:nvSpPr>
          <p:spPr>
            <a:xfrm>
              <a:off x="1341437" y="7458075"/>
              <a:ext cx="4876800" cy="461665"/>
            </a:xfrm>
            <a:prstGeom prst="rect">
              <a:avLst/>
            </a:prstGeom>
            <a:noFill/>
          </p:spPr>
          <p:txBody>
            <a:bodyPr wrap="square" rtlCol="0">
              <a:spAutoFit/>
            </a:bodyPr>
            <a:lstStyle/>
            <a:p>
              <a:pPr algn="ctr"/>
              <a:r>
                <a:rPr kumimoji="1" lang="ja-JP" altLang="en-US" sz="2400" b="1" dirty="0" smtClean="0">
                  <a:solidFill>
                    <a:schemeClr val="bg1">
                      <a:lumMod val="95000"/>
                    </a:schemeClr>
                  </a:solidFill>
                </a:rPr>
                <a:t>無料体験版申し込みはこちらから</a:t>
              </a:r>
              <a:endParaRPr kumimoji="1" lang="ja-JP" altLang="en-US" sz="2400" b="1" dirty="0">
                <a:solidFill>
                  <a:schemeClr val="bg1">
                    <a:lumMod val="95000"/>
                  </a:schemeClr>
                </a:solidFill>
              </a:endParaRPr>
            </a:p>
          </p:txBody>
        </p:sp>
        <p:sp>
          <p:nvSpPr>
            <p:cNvPr id="9" name="正方形/長方形 8"/>
            <p:cNvSpPr/>
            <p:nvPr/>
          </p:nvSpPr>
          <p:spPr>
            <a:xfrm>
              <a:off x="1341437" y="8700321"/>
              <a:ext cx="4876800" cy="369332"/>
            </a:xfrm>
            <a:prstGeom prst="rect">
              <a:avLst/>
            </a:prstGeom>
          </p:spPr>
          <p:txBody>
            <a:bodyPr wrap="square">
              <a:spAutoFit/>
            </a:bodyPr>
            <a:lstStyle/>
            <a:p>
              <a:pPr algn="ctr"/>
              <a:r>
                <a:rPr lang="ja-JP" altLang="en-US" b="1" dirty="0">
                  <a:solidFill>
                    <a:schemeClr val="bg1">
                      <a:lumMod val="95000"/>
                    </a:schemeClr>
                  </a:solidFill>
                </a:rPr>
                <a:t>https://ds-b.jp/oricohonline/publics/index/25/</a:t>
              </a:r>
            </a:p>
          </p:txBody>
        </p:sp>
        <p:grpSp>
          <p:nvGrpSpPr>
            <p:cNvPr id="11" name="グループ化 10"/>
            <p:cNvGrpSpPr/>
            <p:nvPr/>
          </p:nvGrpSpPr>
          <p:grpSpPr>
            <a:xfrm>
              <a:off x="1660447" y="7919740"/>
              <a:ext cx="4238780" cy="726170"/>
              <a:chOff x="1505609" y="7919740"/>
              <a:chExt cx="4238780" cy="726170"/>
            </a:xfrm>
          </p:grpSpPr>
          <p:grpSp>
            <p:nvGrpSpPr>
              <p:cNvPr id="8" name="グループ化 7"/>
              <p:cNvGrpSpPr/>
              <p:nvPr/>
            </p:nvGrpSpPr>
            <p:grpSpPr>
              <a:xfrm>
                <a:off x="1505609" y="8105629"/>
                <a:ext cx="3247721" cy="381607"/>
                <a:chOff x="1505609" y="8105629"/>
                <a:chExt cx="3247721" cy="381607"/>
              </a:xfrm>
            </p:grpSpPr>
            <p:pic>
              <p:nvPicPr>
                <p:cNvPr id="6"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gray">
                <a:xfrm>
                  <a:off x="1505609" y="8105629"/>
                  <a:ext cx="3247721" cy="381607"/>
                </a:xfrm>
                <a:prstGeom prst="rect">
                  <a:avLst/>
                </a:prstGeom>
                <a:noFill/>
                <a:ln w="9525">
                  <a:noFill/>
                  <a:miter lim="800000"/>
                  <a:headEnd/>
                  <a:tailEnd/>
                </a:ln>
              </p:spPr>
            </p:pic>
            <p:sp>
              <p:nvSpPr>
                <p:cNvPr id="7" name="テキスト ボックス 6"/>
                <p:cNvSpPr txBox="1"/>
                <p:nvPr/>
              </p:nvSpPr>
              <p:spPr>
                <a:xfrm>
                  <a:off x="1581151" y="8129632"/>
                  <a:ext cx="2285999" cy="323165"/>
                </a:xfrm>
                <a:prstGeom prst="rect">
                  <a:avLst/>
                </a:prstGeom>
                <a:solidFill>
                  <a:schemeClr val="bg1"/>
                </a:solidFill>
              </p:spPr>
              <p:txBody>
                <a:bodyPr wrap="square" rtlCol="0">
                  <a:spAutoFit/>
                </a:bodyPr>
                <a:lstStyle/>
                <a:p>
                  <a:r>
                    <a:rPr kumimoji="1" lang="ja-JP" altLang="en-US" sz="1500" b="1" dirty="0" smtClean="0"/>
                    <a:t>おりこうオンライン</a:t>
                  </a:r>
                  <a:r>
                    <a:rPr kumimoji="1" lang="en-US" altLang="ja-JP" sz="1500" b="1" dirty="0" smtClean="0"/>
                    <a:t>ES</a:t>
                  </a:r>
                  <a:endParaRPr kumimoji="1" lang="ja-JP" altLang="en-US" sz="1500" b="1" dirty="0"/>
                </a:p>
              </p:txBody>
            </p:sp>
          </p:gr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219" y="7919740"/>
                <a:ext cx="726170" cy="726170"/>
              </a:xfrm>
              <a:prstGeom prst="rect">
                <a:avLst/>
              </a:prstGeom>
            </p:spPr>
          </p:pic>
        </p:grpSp>
        <p:grpSp>
          <p:nvGrpSpPr>
            <p:cNvPr id="14" name="グループ化 13"/>
            <p:cNvGrpSpPr/>
            <p:nvPr/>
          </p:nvGrpSpPr>
          <p:grpSpPr>
            <a:xfrm>
              <a:off x="935831" y="9124064"/>
              <a:ext cx="5688013" cy="1133475"/>
              <a:chOff x="935831" y="9124064"/>
              <a:chExt cx="5688013" cy="1133475"/>
            </a:xfrm>
          </p:grpSpPr>
          <p:sp>
            <p:nvSpPr>
              <p:cNvPr id="13" name="正方形/長方形 12"/>
              <p:cNvSpPr/>
              <p:nvPr/>
            </p:nvSpPr>
            <p:spPr>
              <a:xfrm>
                <a:off x="935831" y="9124064"/>
                <a:ext cx="5688013" cy="1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3926" y="9214957"/>
                <a:ext cx="5351822" cy="941477"/>
              </a:xfrm>
              <a:prstGeom prst="rect">
                <a:avLst/>
              </a:prstGeom>
              <a:solidFill>
                <a:schemeClr val="bg1">
                  <a:alpha val="48000"/>
                </a:schemeClr>
              </a:solidFill>
              <a:ln>
                <a:noFill/>
              </a:ln>
            </p:spPr>
          </p:pic>
        </p:grpSp>
      </p:grpSp>
      <p:grpSp>
        <p:nvGrpSpPr>
          <p:cNvPr id="18" name="グループ化 17"/>
          <p:cNvGrpSpPr/>
          <p:nvPr/>
        </p:nvGrpSpPr>
        <p:grpSpPr>
          <a:xfrm>
            <a:off x="5543552" y="5308639"/>
            <a:ext cx="1764518" cy="1473949"/>
            <a:chOff x="6121334" y="7155701"/>
            <a:chExt cx="1336844" cy="1473949"/>
          </a:xfrm>
        </p:grpSpPr>
        <p:sp>
          <p:nvSpPr>
            <p:cNvPr id="20" name="星 32 19"/>
            <p:cNvSpPr/>
            <p:nvPr/>
          </p:nvSpPr>
          <p:spPr>
            <a:xfrm>
              <a:off x="6121334" y="7155701"/>
              <a:ext cx="1336844" cy="1473949"/>
            </a:xfrm>
            <a:prstGeom prst="star32">
              <a:avLst>
                <a:gd name="adj" fmla="val 4689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207937" y="7420026"/>
              <a:ext cx="1209951" cy="900246"/>
            </a:xfrm>
            <a:prstGeom prst="rect">
              <a:avLst/>
            </a:prstGeom>
            <a:noFill/>
          </p:spPr>
          <p:txBody>
            <a:bodyPr wrap="square" rtlCol="0">
              <a:spAutoFit/>
            </a:bodyPr>
            <a:lstStyle/>
            <a:p>
              <a:pPr algn="ctr">
                <a:lnSpc>
                  <a:spcPts val="2100"/>
                </a:lnSpc>
              </a:pPr>
              <a:r>
                <a:rPr kumimoji="1" lang="en-US" altLang="ja-JP" sz="1500" b="1" dirty="0" smtClean="0">
                  <a:ln w="0">
                    <a:noFill/>
                  </a:ln>
                  <a:solidFill>
                    <a:srgbClr val="FF5E75"/>
                  </a:solidFill>
                  <a:latin typeface="+mn-ea"/>
                </a:rPr>
                <a:t>14</a:t>
              </a:r>
              <a:r>
                <a:rPr kumimoji="1" lang="ja-JP" altLang="en-US" sz="1500" b="1" dirty="0" smtClean="0">
                  <a:ln w="0">
                    <a:noFill/>
                  </a:ln>
                  <a:solidFill>
                    <a:srgbClr val="FF5E75"/>
                  </a:solidFill>
                  <a:latin typeface="+mn-ea"/>
                </a:rPr>
                <a:t>日間</a:t>
              </a:r>
              <a:endParaRPr kumimoji="1" lang="en-US" altLang="ja-JP" sz="1500" b="1" dirty="0" smtClean="0">
                <a:ln w="0">
                  <a:noFill/>
                </a:ln>
                <a:solidFill>
                  <a:srgbClr val="FF5E75"/>
                </a:solidFill>
                <a:latin typeface="+mn-ea"/>
              </a:endParaRPr>
            </a:p>
            <a:p>
              <a:pPr algn="ctr">
                <a:lnSpc>
                  <a:spcPts val="2100"/>
                </a:lnSpc>
              </a:pPr>
              <a:r>
                <a:rPr kumimoji="1" lang="ja-JP" altLang="en-US" sz="1500" b="1" dirty="0" smtClean="0">
                  <a:ln w="0">
                    <a:noFill/>
                  </a:ln>
                  <a:solidFill>
                    <a:srgbClr val="FF5E75"/>
                  </a:solidFill>
                  <a:latin typeface="+mn-ea"/>
                </a:rPr>
                <a:t>無料でお試し</a:t>
              </a:r>
              <a:endParaRPr kumimoji="1" lang="en-US" altLang="ja-JP" sz="1500" b="1" dirty="0" smtClean="0">
                <a:ln w="0">
                  <a:noFill/>
                </a:ln>
                <a:solidFill>
                  <a:srgbClr val="FF5E75"/>
                </a:solidFill>
                <a:latin typeface="+mn-ea"/>
              </a:endParaRPr>
            </a:p>
            <a:p>
              <a:pPr algn="ctr">
                <a:lnSpc>
                  <a:spcPts val="2100"/>
                </a:lnSpc>
              </a:pPr>
              <a:r>
                <a:rPr kumimoji="1" lang="ja-JP" altLang="en-US" sz="1500" b="1" dirty="0" smtClean="0">
                  <a:ln w="0">
                    <a:noFill/>
                  </a:ln>
                  <a:solidFill>
                    <a:srgbClr val="FF5E75"/>
                  </a:solidFill>
                  <a:latin typeface="+mn-ea"/>
                </a:rPr>
                <a:t>いただけます！</a:t>
              </a:r>
              <a:endParaRPr kumimoji="1" lang="ja-JP" altLang="en-US" sz="1500" b="1" dirty="0">
                <a:ln w="0">
                  <a:noFill/>
                </a:ln>
                <a:solidFill>
                  <a:srgbClr val="FF5E75"/>
                </a:solidFill>
                <a:latin typeface="+mn-ea"/>
              </a:endParaRPr>
            </a:p>
          </p:txBody>
        </p:sp>
      </p:grpSp>
    </p:spTree>
    <p:extLst>
      <p:ext uri="{BB962C8B-B14F-4D97-AF65-F5344CB8AC3E}">
        <p14:creationId xmlns:p14="http://schemas.microsoft.com/office/powerpoint/2010/main" val="4205578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2907</TotalTime>
  <Words>1150</Words>
  <Application>Microsoft Office PowerPoint</Application>
  <PresentationFormat>ユーザー設定</PresentationFormat>
  <Paragraphs>101</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HGS創英角ｺﾞｼｯｸUB</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User</dc:creator>
  <cp:lastModifiedBy>野口 剛</cp:lastModifiedBy>
  <cp:revision>40</cp:revision>
  <cp:lastPrinted>2021-01-14T06:36:33Z</cp:lastPrinted>
  <dcterms:created xsi:type="dcterms:W3CDTF">2021-01-12T06:31:44Z</dcterms:created>
  <dcterms:modified xsi:type="dcterms:W3CDTF">2021-01-15T02:30:52Z</dcterms:modified>
</cp:coreProperties>
</file>